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8" r:id="rId12"/>
    <p:sldId id="267"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B7B8F74-765C-2C4C-843D-4C35622AD0EE}">
          <p14:sldIdLst>
            <p14:sldId id="257"/>
            <p14:sldId id="258"/>
            <p14:sldId id="259"/>
            <p14:sldId id="260"/>
            <p14:sldId id="261"/>
            <p14:sldId id="262"/>
            <p14:sldId id="263"/>
            <p14:sldId id="264"/>
            <p14:sldId id="265"/>
            <p14:sldId id="266"/>
            <p14:sldId id="268"/>
            <p14:sldId id="267"/>
            <p14:sldId id="269"/>
            <p14:sldId id="270"/>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74"/>
  </p:normalViewPr>
  <p:slideViewPr>
    <p:cSldViewPr snapToGrid="0" snapToObjects="1">
      <p:cViewPr varScale="1">
        <p:scale>
          <a:sx n="119" d="100"/>
          <a:sy n="119" d="100"/>
        </p:scale>
        <p:origin x="52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E778E4-25E3-664F-8CD0-962FC671770B}" type="datetimeFigureOut">
              <a:rPr lang="en-US" smtClean="0"/>
              <a:t>7/31/18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A2FA6F-CB8F-C84E-920A-BBC78F36AFFA}" type="slidenum">
              <a:rPr lang="en-US" smtClean="0"/>
              <a:t>‹#›</a:t>
            </a:fld>
            <a:endParaRPr lang="en-US"/>
          </a:p>
        </p:txBody>
      </p:sp>
    </p:spTree>
    <p:extLst>
      <p:ext uri="{BB962C8B-B14F-4D97-AF65-F5344CB8AC3E}">
        <p14:creationId xmlns:p14="http://schemas.microsoft.com/office/powerpoint/2010/main" val="87720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A2FA6F-CB8F-C84E-920A-BBC78F36AFFA}" type="slidenum">
              <a:rPr lang="en-US" smtClean="0"/>
              <a:t>1</a:t>
            </a:fld>
            <a:endParaRPr lang="en-US"/>
          </a:p>
        </p:txBody>
      </p:sp>
    </p:spTree>
    <p:extLst>
      <p:ext uri="{BB962C8B-B14F-4D97-AF65-F5344CB8AC3E}">
        <p14:creationId xmlns:p14="http://schemas.microsoft.com/office/powerpoint/2010/main" val="3822774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A2FA6F-CB8F-C84E-920A-BBC78F36AFFA}" type="slidenum">
              <a:rPr lang="en-US" smtClean="0"/>
              <a:t>2</a:t>
            </a:fld>
            <a:endParaRPr lang="en-US"/>
          </a:p>
        </p:txBody>
      </p:sp>
    </p:spTree>
    <p:extLst>
      <p:ext uri="{BB962C8B-B14F-4D97-AF65-F5344CB8AC3E}">
        <p14:creationId xmlns:p14="http://schemas.microsoft.com/office/powerpoint/2010/main" val="1514603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A2FA6F-CB8F-C84E-920A-BBC78F36AFFA}" type="slidenum">
              <a:rPr lang="en-US" smtClean="0"/>
              <a:t>3</a:t>
            </a:fld>
            <a:endParaRPr lang="en-US"/>
          </a:p>
        </p:txBody>
      </p:sp>
    </p:spTree>
    <p:extLst>
      <p:ext uri="{BB962C8B-B14F-4D97-AF65-F5344CB8AC3E}">
        <p14:creationId xmlns:p14="http://schemas.microsoft.com/office/powerpoint/2010/main" val="1986632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A2FA6F-CB8F-C84E-920A-BBC78F36AFFA}" type="slidenum">
              <a:rPr lang="en-US" smtClean="0"/>
              <a:t>4</a:t>
            </a:fld>
            <a:endParaRPr lang="en-US"/>
          </a:p>
        </p:txBody>
      </p:sp>
    </p:spTree>
    <p:extLst>
      <p:ext uri="{BB962C8B-B14F-4D97-AF65-F5344CB8AC3E}">
        <p14:creationId xmlns:p14="http://schemas.microsoft.com/office/powerpoint/2010/main" val="848890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FA46134-DA16-524C-82D7-FB6B7EBF6D0C}" type="datetime1">
              <a:rPr lang="en-AU" smtClean="0"/>
              <a:t>31/7/18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22123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33D18A-976A-7548-BCB0-452FDF3678BF}" type="datetime1">
              <a:rPr lang="en-AU" smtClean="0"/>
              <a:t>31/7/18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1262686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BF08D7-1AEC-2448-978E-00D49AA13727}" type="datetime1">
              <a:rPr lang="en-AU" smtClean="0"/>
              <a:t>31/7/18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538101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D50A11-BCED-2A40-9A35-5B3FDF4C03FB}" type="datetime1">
              <a:rPr lang="en-AU" smtClean="0"/>
              <a:t>31/7/18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317060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9D9BC3-2A63-894B-88DE-6D80EB5819A5}" type="datetime1">
              <a:rPr lang="en-AU" smtClean="0"/>
              <a:t>31/7/18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934441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F7F26F-4F34-BB46-A665-B258F66C6589}" type="datetime1">
              <a:rPr lang="en-AU" smtClean="0"/>
              <a:t>31/7/18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612111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73AD5D-98A8-9E49-9DE7-39AFC8FF5EF3}" type="datetime1">
              <a:rPr lang="en-AU" smtClean="0"/>
              <a:t>31/7/18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1304756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E78C4C-D28C-8246-8B2B-856D41D1F4B4}" type="datetime1">
              <a:rPr lang="en-AU" smtClean="0"/>
              <a:t>31/7/18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1089328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F3743E-6B23-B749-BD98-7ACD67D8079E}" type="datetime1">
              <a:rPr lang="en-AU" smtClean="0"/>
              <a:t>31/7/18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105379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4682B8-45F4-614C-83A4-ACF5A72EA537}" type="datetime1">
              <a:rPr lang="en-AU" smtClean="0"/>
              <a:t>31/7/18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758725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9B4AC6-3735-7343-BCA6-EDA878315AAE}" type="datetime1">
              <a:rPr lang="en-AU" smtClean="0"/>
              <a:t>31/7/18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7162A-640F-3447-A25C-BDF283832A31}" type="slidenum">
              <a:rPr lang="en-US" smtClean="0"/>
              <a:t>‹#›</a:t>
            </a:fld>
            <a:endParaRPr lang="en-US"/>
          </a:p>
        </p:txBody>
      </p:sp>
    </p:spTree>
    <p:extLst>
      <p:ext uri="{BB962C8B-B14F-4D97-AF65-F5344CB8AC3E}">
        <p14:creationId xmlns:p14="http://schemas.microsoft.com/office/powerpoint/2010/main" val="137431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8EA4F-A8D5-D84C-A1D3-70AF6B445A88}" type="datetime1">
              <a:rPr lang="en-AU" smtClean="0"/>
              <a:t>31/7/18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A7162A-640F-3447-A25C-BDF283832A31}" type="slidenum">
              <a:rPr lang="en-US" smtClean="0"/>
              <a:t>‹#›</a:t>
            </a:fld>
            <a:endParaRPr lang="en-US"/>
          </a:p>
        </p:txBody>
      </p:sp>
    </p:spTree>
    <p:extLst>
      <p:ext uri="{BB962C8B-B14F-4D97-AF65-F5344CB8AC3E}">
        <p14:creationId xmlns:p14="http://schemas.microsoft.com/office/powerpoint/2010/main" val="30794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solidFill>
                  <a:srgbClr val="00B050"/>
                </a:solidFill>
              </a:rPr>
              <a:t>KOOYOORA LTD</a:t>
            </a:r>
            <a:br>
              <a:rPr lang="en-US" b="1" dirty="0">
                <a:solidFill>
                  <a:srgbClr val="00B050"/>
                </a:solidFill>
              </a:rPr>
            </a:br>
            <a:r>
              <a:rPr lang="en-US" sz="1800" b="1" dirty="0">
                <a:solidFill>
                  <a:srgbClr val="00B050"/>
                </a:solidFill>
              </a:rPr>
              <a:t>Michael Shand QC    2 August 2018  			 Conference</a:t>
            </a:r>
            <a:endParaRPr lang="en-US" b="1" dirty="0">
              <a:solidFill>
                <a:srgbClr val="00B050"/>
              </a:solidFill>
            </a:endParaRPr>
          </a:p>
        </p:txBody>
      </p:sp>
      <p:sp>
        <p:nvSpPr>
          <p:cNvPr id="3" name="Content Placeholder 2"/>
          <p:cNvSpPr>
            <a:spLocks noGrp="1"/>
          </p:cNvSpPr>
          <p:nvPr>
            <p:ph idx="1"/>
          </p:nvPr>
        </p:nvSpPr>
        <p:spPr/>
        <p:txBody>
          <a:bodyPr numCol="1"/>
          <a:lstStyle/>
          <a:p>
            <a:r>
              <a:rPr lang="en-AU" dirty="0" err="1"/>
              <a:t>Kooyoora</a:t>
            </a:r>
            <a:r>
              <a:rPr lang="en-AU" dirty="0"/>
              <a:t> Ltd was incorporated on 12 January 2017.</a:t>
            </a:r>
          </a:p>
          <a:p>
            <a:r>
              <a:rPr lang="en-AU" i="1" dirty="0"/>
              <a:t>‘</a:t>
            </a:r>
            <a:r>
              <a:rPr lang="en-AU" i="1" dirty="0" err="1"/>
              <a:t>Kooyoora</a:t>
            </a:r>
            <a:r>
              <a:rPr lang="en-AU" i="1" dirty="0"/>
              <a:t>’ means ‘Mountain of Light’ in the </a:t>
            </a:r>
            <a:r>
              <a:rPr lang="en-AU" i="1" dirty="0" err="1"/>
              <a:t>Djadja</a:t>
            </a:r>
            <a:r>
              <a:rPr lang="en-AU" i="1" dirty="0"/>
              <a:t> Wurrung language of Central Victoria</a:t>
            </a:r>
            <a:endParaRPr lang="en-GB" dirty="0"/>
          </a:p>
          <a:p>
            <a:r>
              <a:rPr lang="en-AU" dirty="0"/>
              <a:t> It is an independent not for profit company limited by guarantee, initial members the Melbourne and Bendigo Diocesan Corporations.</a:t>
            </a:r>
          </a:p>
          <a:p>
            <a:r>
              <a:rPr lang="en-AU" dirty="0"/>
              <a:t> It is formed to provide professional standards and other services to charities, including charities that are Anglican dioceses, entities, colleges and schools, to enable them more effectively to fulfil their charitable objects.  </a:t>
            </a:r>
            <a:endParaRPr lang="en-GB" dirty="0"/>
          </a:p>
        </p:txBody>
      </p:sp>
      <p:pic>
        <p:nvPicPr>
          <p:cNvPr id="4" name="Picture 3">
            <a:extLst>
              <a:ext uri="{FF2B5EF4-FFF2-40B4-BE49-F238E27FC236}">
                <a16:creationId xmlns:a16="http://schemas.microsoft.com/office/drawing/2014/main" id="{F8AFADA8-5453-7B44-A97C-E2BD22D2C812}"/>
              </a:ext>
            </a:extLst>
          </p:cNvPr>
          <p:cNvPicPr>
            <a:picLocks noChangeAspect="1"/>
          </p:cNvPicPr>
          <p:nvPr/>
        </p:nvPicPr>
        <p:blipFill>
          <a:blip r:embed="rId3"/>
          <a:stretch>
            <a:fillRect/>
          </a:stretch>
        </p:blipFill>
        <p:spPr>
          <a:xfrm>
            <a:off x="7970157" y="1027906"/>
            <a:ext cx="3175000" cy="482600"/>
          </a:xfrm>
          <a:prstGeom prst="rect">
            <a:avLst/>
          </a:prstGeom>
        </p:spPr>
      </p:pic>
    </p:spTree>
    <p:extLst>
      <p:ext uri="{BB962C8B-B14F-4D97-AF65-F5344CB8AC3E}">
        <p14:creationId xmlns:p14="http://schemas.microsoft.com/office/powerpoint/2010/main" val="1889582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00B050"/>
                </a:solidFill>
              </a:rPr>
              <a:t>Screening</a:t>
            </a:r>
            <a:br>
              <a:rPr lang="en-AU" sz="3200" b="1" dirty="0">
                <a:solidFill>
                  <a:srgbClr val="00B050"/>
                </a:solidFill>
              </a:rPr>
            </a:br>
            <a:r>
              <a:rPr lang="en-US" sz="3200" b="1" dirty="0">
                <a:solidFill>
                  <a:srgbClr val="00B050"/>
                </a:solidFill>
              </a:rPr>
              <a:t>Clearance for ministry or for service</a:t>
            </a:r>
          </a:p>
        </p:txBody>
      </p:sp>
      <p:sp>
        <p:nvSpPr>
          <p:cNvPr id="3" name="Content Placeholder 2"/>
          <p:cNvSpPr>
            <a:spLocks noGrp="1"/>
          </p:cNvSpPr>
          <p:nvPr>
            <p:ph idx="1"/>
          </p:nvPr>
        </p:nvSpPr>
        <p:spPr/>
        <p:txBody>
          <a:bodyPr>
            <a:normAutofit fontScale="92500" lnSpcReduction="10000"/>
          </a:bodyPr>
          <a:lstStyle/>
          <a:p>
            <a:pPr marL="0" indent="0">
              <a:buNone/>
            </a:pPr>
            <a:r>
              <a:rPr lang="en-AU" dirty="0"/>
              <a:t>All clergy must have a clearance for ministry.  Particular lay office holders must have a clearance for service.  In each case, issued by the </a:t>
            </a:r>
            <a:r>
              <a:rPr lang="en-AU" dirty="0" err="1"/>
              <a:t>Kooyoora</a:t>
            </a:r>
            <a:r>
              <a:rPr lang="en-AU" dirty="0"/>
              <a:t> Office.</a:t>
            </a:r>
          </a:p>
          <a:p>
            <a:pPr marL="0" indent="0">
              <a:buNone/>
            </a:pPr>
            <a:r>
              <a:rPr lang="en-AU" dirty="0"/>
              <a:t>If clearance is refused, must not continue in ministry or service</a:t>
            </a:r>
          </a:p>
          <a:p>
            <a:pPr marL="0" indent="0">
              <a:buNone/>
            </a:pPr>
            <a:r>
              <a:rPr lang="en-AU" dirty="0"/>
              <a:t>Managed by the Director in similar fashion to complaints, using the Committee, the Board and Review Board</a:t>
            </a:r>
          </a:p>
          <a:p>
            <a:pPr marL="0" indent="0">
              <a:buNone/>
            </a:pPr>
            <a:r>
              <a:rPr lang="en-AU" dirty="0"/>
              <a:t>Clearance involves–</a:t>
            </a:r>
            <a:endParaRPr lang="en-GB" dirty="0"/>
          </a:p>
          <a:p>
            <a:r>
              <a:rPr lang="en-AU" dirty="0"/>
              <a:t> working with children card, police check, </a:t>
            </a:r>
          </a:p>
          <a:p>
            <a:r>
              <a:rPr lang="en-AU" dirty="0"/>
              <a:t>Anglican National Register check</a:t>
            </a:r>
          </a:p>
          <a:p>
            <a:pPr marL="0" indent="0">
              <a:buNone/>
            </a:pPr>
            <a:r>
              <a:rPr lang="en-AU" dirty="0"/>
              <a:t>The </a:t>
            </a:r>
            <a:r>
              <a:rPr lang="en-AU" dirty="0" err="1"/>
              <a:t>Kooyoora</a:t>
            </a:r>
            <a:r>
              <a:rPr lang="en-AU" dirty="0"/>
              <a:t> Office is bound to give effect to the direction of  the Board or Review Board as to a clearance.</a:t>
            </a:r>
          </a:p>
        </p:txBody>
      </p:sp>
    </p:spTree>
    <p:extLst>
      <p:ext uri="{BB962C8B-B14F-4D97-AF65-F5344CB8AC3E}">
        <p14:creationId xmlns:p14="http://schemas.microsoft.com/office/powerpoint/2010/main" val="684054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3200" b="1" dirty="0">
                <a:solidFill>
                  <a:srgbClr val="00B050"/>
                </a:solidFill>
              </a:rPr>
              <a:t>Grievance procedure</a:t>
            </a:r>
            <a:endParaRPr lang="en-US" sz="3200" b="1" dirty="0">
              <a:solidFill>
                <a:srgbClr val="00B050"/>
              </a:solidFill>
            </a:endParaRPr>
          </a:p>
        </p:txBody>
      </p:sp>
      <p:sp>
        <p:nvSpPr>
          <p:cNvPr id="3" name="Content Placeholder 2"/>
          <p:cNvSpPr>
            <a:spLocks noGrp="1"/>
          </p:cNvSpPr>
          <p:nvPr>
            <p:ph idx="1"/>
          </p:nvPr>
        </p:nvSpPr>
        <p:spPr/>
        <p:txBody>
          <a:bodyPr>
            <a:normAutofit/>
          </a:bodyPr>
          <a:lstStyle/>
          <a:p>
            <a:pPr marL="0" indent="0">
              <a:buNone/>
            </a:pPr>
            <a:r>
              <a:rPr lang="en-GB" dirty="0"/>
              <a:t>A grievance about the operation of the Act or protocol must in the first instance be addressed in writing to the Executive Director who must deal with the matter and report to the complainant and the Directors.</a:t>
            </a:r>
          </a:p>
          <a:p>
            <a:pPr marL="0" indent="0">
              <a:buNone/>
            </a:pPr>
            <a:r>
              <a:rPr lang="en-GB" dirty="0"/>
              <a:t>If the person remains so after receiving the response from the Executive Director, that person may address their grievance in writing to the Professional Standards Ombudsman.</a:t>
            </a:r>
          </a:p>
          <a:p>
            <a:pPr marL="0" indent="0">
              <a:buNone/>
            </a:pPr>
            <a:endParaRPr lang="en-GB" dirty="0"/>
          </a:p>
          <a:p>
            <a:pPr marL="0" indent="0">
              <a:buNone/>
            </a:pPr>
            <a:r>
              <a:rPr lang="en-GB" dirty="0"/>
              <a:t>Part 8.4 of the </a:t>
            </a:r>
            <a:r>
              <a:rPr lang="en-GB" i="1" dirty="0"/>
              <a:t>Act</a:t>
            </a:r>
            <a:endParaRPr lang="en-GB" dirty="0"/>
          </a:p>
          <a:p>
            <a:pPr marL="0" indent="0">
              <a:buNone/>
            </a:pPr>
            <a:endParaRPr lang="en-GB" dirty="0"/>
          </a:p>
        </p:txBody>
      </p:sp>
    </p:spTree>
    <p:extLst>
      <p:ext uri="{BB962C8B-B14F-4D97-AF65-F5344CB8AC3E}">
        <p14:creationId xmlns:p14="http://schemas.microsoft.com/office/powerpoint/2010/main" val="1646906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696200" y="4987342"/>
            <a:ext cx="2695575" cy="801899"/>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100" b="1" dirty="0">
                <a:ln>
                  <a:noFill/>
                </a:ln>
                <a:solidFill>
                  <a:srgbClr val="000000"/>
                </a:solidFill>
                <a:effectLst>
                  <a:outerShdw blurRad="38100" dist="19050" dir="2700000" algn="tl">
                    <a:schemeClr val="dk1">
                      <a:alpha val="40000"/>
                    </a:schemeClr>
                  </a:outerShdw>
                </a:effectLst>
                <a:ea typeface="Calibri" charset="0"/>
                <a:cs typeface="Times New Roman" charset="0"/>
              </a:rPr>
              <a:t>Clients</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effectLst/>
                <a:ea typeface="Calibri" charset="0"/>
                <a:cs typeface="Times New Roman" charset="0"/>
              </a:rPr>
              <a:t>Anglican Dioceses/Entities, Other Churches &amp; NFP Organisations, Individuals</a:t>
            </a:r>
            <a:endParaRPr lang="en-GB" sz="1100" dirty="0">
              <a:effectLst/>
              <a:ea typeface="Calibri" charset="0"/>
              <a:cs typeface="Times New Roman" charset="0"/>
            </a:endParaRPr>
          </a:p>
        </p:txBody>
      </p:sp>
      <p:sp>
        <p:nvSpPr>
          <p:cNvPr id="5" name="Rectangle 4"/>
          <p:cNvSpPr/>
          <p:nvPr/>
        </p:nvSpPr>
        <p:spPr>
          <a:xfrm>
            <a:off x="600075" y="4547871"/>
            <a:ext cx="2409825" cy="208915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200" dirty="0">
                <a:ln>
                  <a:noFill/>
                </a:ln>
                <a:solidFill>
                  <a:schemeClr val="bg1"/>
                </a:solidFill>
                <a:effectLst>
                  <a:outerShdw blurRad="38100" dist="19050" dir="2700000" algn="tl">
                    <a:schemeClr val="dk1">
                      <a:alpha val="40000"/>
                    </a:schemeClr>
                  </a:outerShdw>
                </a:effectLst>
                <a:ea typeface="Calibri" charset="0"/>
                <a:cs typeface="Times New Roman" charset="0"/>
              </a:rPr>
              <a:t>Independent Office Holders</a:t>
            </a:r>
            <a:endParaRPr lang="en-GB" sz="1100" dirty="0">
              <a:solidFill>
                <a:schemeClr val="bg1"/>
              </a:solidFill>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PS Committees</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PS Board President and Dep President</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PS Board Panel Members</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PS Review Board President and Deputy President</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PS Review Board Panel Members</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Ombudsman</a:t>
            </a:r>
            <a:endParaRPr lang="en-GB" sz="1100" dirty="0">
              <a:effectLst/>
              <a:ea typeface="Calibri" charset="0"/>
              <a:cs typeface="Times New Roman" charset="0"/>
            </a:endParaRPr>
          </a:p>
          <a:p>
            <a:pPr marL="0" marR="0" algn="ctr">
              <a:lnSpc>
                <a:spcPct val="107000"/>
              </a:lnSpc>
              <a:spcBef>
                <a:spcPts val="0"/>
              </a:spcBef>
              <a:spcAft>
                <a:spcPts val="800"/>
              </a:spcAft>
            </a:pPr>
            <a:r>
              <a:rPr lang="en-AU" sz="1100" dirty="0">
                <a:ln>
                  <a:noFill/>
                </a:ln>
                <a:solidFill>
                  <a:srgbClr val="000000"/>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p:txBody>
      </p:sp>
      <p:cxnSp>
        <p:nvCxnSpPr>
          <p:cNvPr id="6" name="Straight Arrow Connector 5"/>
          <p:cNvCxnSpPr/>
          <p:nvPr/>
        </p:nvCxnSpPr>
        <p:spPr>
          <a:xfrm>
            <a:off x="3019425" y="4100830"/>
            <a:ext cx="1448893" cy="760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7467600" y="3518535"/>
            <a:ext cx="981076" cy="6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894929" y="3262682"/>
            <a:ext cx="28575" cy="1266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591051" y="4942840"/>
            <a:ext cx="2552700" cy="1915160"/>
          </a:xfrm>
          <a:prstGeom prst="rect">
            <a:avLst/>
          </a:prstGeom>
          <a:solidFill>
            <a:schemeClr val="accent6"/>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200" dirty="0">
                <a:ln>
                  <a:noFill/>
                </a:ln>
                <a:solidFill>
                  <a:srgbClr val="000000"/>
                </a:solidFill>
                <a:effectLst>
                  <a:outerShdw blurRad="38100" dist="19050" dir="2700000" algn="tl">
                    <a:schemeClr val="dk1">
                      <a:alpha val="40000"/>
                    </a:schemeClr>
                  </a:outerShdw>
                </a:effectLst>
                <a:ea typeface="Calibri" charset="0"/>
                <a:cs typeface="Times New Roman" charset="0"/>
              </a:rPr>
              <a:t>Operations of Company</a:t>
            </a:r>
            <a:endParaRPr lang="en-GB" sz="1100" dirty="0">
              <a:effectLst/>
              <a:ea typeface="Calibri" charset="0"/>
              <a:cs typeface="Times New Roman" charset="0"/>
            </a:endParaRPr>
          </a:p>
          <a:p>
            <a:pPr marL="0" marR="0" algn="ctr">
              <a:lnSpc>
                <a:spcPct val="107000"/>
              </a:lnSpc>
              <a:spcBef>
                <a:spcPts val="0"/>
              </a:spcBef>
              <a:spcAft>
                <a:spcPts val="0"/>
              </a:spcAft>
            </a:pPr>
            <a:r>
              <a:rPr lang="en-AU" sz="1200" dirty="0">
                <a:ln>
                  <a:noFill/>
                </a:ln>
                <a:solidFill>
                  <a:srgbClr val="000000"/>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Executive Director</a:t>
            </a:r>
            <a:endParaRPr lang="en-GB" sz="1100" dirty="0">
              <a:effectLst/>
              <a:ea typeface="Calibri" charset="0"/>
              <a:cs typeface="Times New Roman" charset="0"/>
            </a:endParaRPr>
          </a:p>
          <a:p>
            <a:pPr marL="0" marR="0" indent="457200">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Directors of Prof </a:t>
            </a:r>
            <a:r>
              <a:rPr lang="en-AU" sz="1100" dirty="0" err="1">
                <a:ln>
                  <a:noFill/>
                </a:ln>
                <a:solidFill>
                  <a:srgbClr val="FFFFFF"/>
                </a:solidFill>
                <a:effectLst>
                  <a:outerShdw blurRad="38100" dist="19050" dir="2700000" algn="tl">
                    <a:schemeClr val="dk1">
                      <a:alpha val="40000"/>
                    </a:schemeClr>
                  </a:outerShdw>
                </a:effectLst>
                <a:ea typeface="Calibri" charset="0"/>
                <a:cs typeface="Times New Roman" charset="0"/>
              </a:rPr>
              <a:t>Stds</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Redress Manager</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Case Manager</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Admin support</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Investigators</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FFFFFF"/>
                </a:solidFill>
                <a:effectLst>
                  <a:outerShdw blurRad="38100" dist="19050" dir="2700000" algn="tl">
                    <a:schemeClr val="dk1">
                      <a:alpha val="40000"/>
                    </a:schemeClr>
                  </a:outerShdw>
                </a:effectLst>
                <a:ea typeface="Calibri" charset="0"/>
                <a:cs typeface="Times New Roman" charset="0"/>
              </a:rPr>
              <a:t>Contractors</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000000"/>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000000"/>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800"/>
              </a:spcAft>
            </a:pPr>
            <a:r>
              <a:rPr lang="en-AU" sz="1100" dirty="0">
                <a:ln>
                  <a:noFill/>
                </a:ln>
                <a:solidFill>
                  <a:srgbClr val="000000"/>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p:txBody>
      </p:sp>
      <p:sp>
        <p:nvSpPr>
          <p:cNvPr id="11" name="Rectangle 10"/>
          <p:cNvSpPr/>
          <p:nvPr/>
        </p:nvSpPr>
        <p:spPr>
          <a:xfrm>
            <a:off x="3105150" y="5074285"/>
            <a:ext cx="1009650" cy="63817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200" b="1">
                <a:solidFill>
                  <a:srgbClr val="000000"/>
                </a:solidFill>
                <a:effectLst/>
                <a:ea typeface="Calibri" charset="0"/>
                <a:cs typeface="Times New Roman" charset="0"/>
              </a:rPr>
              <a:t>Operating</a:t>
            </a:r>
            <a:endParaRPr lang="en-GB" sz="1100">
              <a:effectLst/>
              <a:ea typeface="Calibri" charset="0"/>
              <a:cs typeface="Times New Roman" charset="0"/>
            </a:endParaRPr>
          </a:p>
          <a:p>
            <a:pPr marL="0" marR="0" algn="ctr">
              <a:lnSpc>
                <a:spcPct val="107000"/>
              </a:lnSpc>
              <a:spcBef>
                <a:spcPts val="0"/>
              </a:spcBef>
              <a:spcAft>
                <a:spcPts val="0"/>
              </a:spcAft>
            </a:pPr>
            <a:r>
              <a:rPr lang="en-AU" sz="1200" b="1">
                <a:solidFill>
                  <a:srgbClr val="000000"/>
                </a:solidFill>
                <a:effectLst/>
                <a:ea typeface="Calibri" charset="0"/>
                <a:cs typeface="Times New Roman" charset="0"/>
              </a:rPr>
              <a:t>Protocols</a:t>
            </a:r>
            <a:endParaRPr lang="en-GB" sz="1100">
              <a:effectLst/>
              <a:ea typeface="Calibri" charset="0"/>
              <a:cs typeface="Times New Roman" charset="0"/>
            </a:endParaRPr>
          </a:p>
        </p:txBody>
      </p:sp>
      <p:cxnSp>
        <p:nvCxnSpPr>
          <p:cNvPr id="12" name="Straight Arrow Connector 11"/>
          <p:cNvCxnSpPr/>
          <p:nvPr/>
        </p:nvCxnSpPr>
        <p:spPr>
          <a:xfrm>
            <a:off x="2667000" y="4090670"/>
            <a:ext cx="4572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9263921" y="1914868"/>
            <a:ext cx="0" cy="8766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37131" y="1929130"/>
            <a:ext cx="2212298" cy="571500"/>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GB" sz="1100" b="1" spc="50" dirty="0">
                <a:ln>
                  <a:noFill/>
                </a:ln>
                <a:solidFill>
                  <a:srgbClr val="000000"/>
                </a:solidFill>
                <a:effectLst>
                  <a:glow rad="38100">
                    <a:schemeClr val="accent1">
                      <a:alpha val="40000"/>
                    </a:schemeClr>
                  </a:glow>
                </a:effectLst>
                <a:latin typeface="Calibri" charset="0"/>
                <a:ea typeface="Calibri" charset="0"/>
                <a:cs typeface="Times New Roman" charset="0"/>
              </a:rPr>
              <a:t>  </a:t>
            </a:r>
            <a:r>
              <a:rPr lang="en-AU" sz="2000" b="1" spc="50" dirty="0">
                <a:ln>
                  <a:noFill/>
                </a:ln>
                <a:solidFill>
                  <a:schemeClr val="bg1"/>
                </a:solidFill>
                <a:effectLst>
                  <a:glow rad="38100">
                    <a:schemeClr val="accent1">
                      <a:alpha val="40000"/>
                    </a:schemeClr>
                  </a:glow>
                </a:effectLst>
                <a:latin typeface="Calibri" charset="0"/>
                <a:ea typeface="Calibri" charset="0"/>
                <a:cs typeface="Times New Roman" charset="0"/>
              </a:rPr>
              <a:t>Constitution</a:t>
            </a:r>
            <a:endParaRPr lang="en-GB" sz="2000" dirty="0">
              <a:solidFill>
                <a:schemeClr val="bg1"/>
              </a:solidFill>
              <a:effectLst/>
              <a:latin typeface="Calibri" charset="0"/>
              <a:ea typeface="Calibri" charset="0"/>
              <a:cs typeface="Times New Roman" charset="0"/>
            </a:endParaRPr>
          </a:p>
        </p:txBody>
      </p:sp>
      <p:sp>
        <p:nvSpPr>
          <p:cNvPr id="15" name="Rectangle 14"/>
          <p:cNvSpPr/>
          <p:nvPr/>
        </p:nvSpPr>
        <p:spPr>
          <a:xfrm>
            <a:off x="4038600" y="3061970"/>
            <a:ext cx="3200400" cy="914400"/>
          </a:xfrm>
          <a:prstGeom prst="rect">
            <a:avLst/>
          </a:prstGeom>
          <a:solidFill>
            <a:schemeClr val="accent6"/>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2000" b="1" dirty="0" err="1">
                <a:solidFill>
                  <a:schemeClr val="bg1"/>
                </a:solidFill>
                <a:effectLst/>
                <a:latin typeface="Calibri" charset="0"/>
                <a:ea typeface="Calibri" charset="0"/>
                <a:cs typeface="Times New Roman" charset="0"/>
              </a:rPr>
              <a:t>Kooyoora</a:t>
            </a:r>
            <a:r>
              <a:rPr lang="en-AU" sz="2000" b="1" dirty="0">
                <a:solidFill>
                  <a:schemeClr val="bg1"/>
                </a:solidFill>
                <a:effectLst/>
                <a:latin typeface="Calibri" charset="0"/>
                <a:ea typeface="Calibri" charset="0"/>
                <a:cs typeface="Times New Roman" charset="0"/>
              </a:rPr>
              <a:t> Ltd </a:t>
            </a:r>
            <a:endParaRPr lang="en-GB" sz="2000" dirty="0">
              <a:solidFill>
                <a:schemeClr val="bg1"/>
              </a:solidFill>
              <a:effectLst/>
              <a:latin typeface="Calibri" charset="0"/>
              <a:ea typeface="Calibri" charset="0"/>
              <a:cs typeface="Times New Roman" charset="0"/>
            </a:endParaRPr>
          </a:p>
          <a:p>
            <a:pPr marL="0" marR="0" algn="ctr">
              <a:lnSpc>
                <a:spcPct val="107000"/>
              </a:lnSpc>
              <a:spcBef>
                <a:spcPts val="0"/>
              </a:spcBef>
              <a:spcAft>
                <a:spcPts val="800"/>
              </a:spcAft>
            </a:pPr>
            <a:r>
              <a:rPr lang="en-AU" sz="1100" dirty="0">
                <a:solidFill>
                  <a:srgbClr val="FFFFFF"/>
                </a:solidFill>
                <a:effectLst/>
                <a:latin typeface="Calibri" charset="0"/>
                <a:ea typeface="Calibri" charset="0"/>
                <a:cs typeface="Times New Roman" charset="0"/>
              </a:rPr>
              <a:t>Scheme Corporation</a:t>
            </a:r>
            <a:endParaRPr lang="en-GB" sz="1100" dirty="0">
              <a:effectLst/>
              <a:latin typeface="Calibri" charset="0"/>
              <a:ea typeface="Calibri" charset="0"/>
              <a:cs typeface="Times New Roman" charset="0"/>
            </a:endParaRPr>
          </a:p>
        </p:txBody>
      </p:sp>
      <p:sp>
        <p:nvSpPr>
          <p:cNvPr id="16" name="Rectangle 15"/>
          <p:cNvSpPr/>
          <p:nvPr/>
        </p:nvSpPr>
        <p:spPr>
          <a:xfrm>
            <a:off x="1085215" y="3148330"/>
            <a:ext cx="1933575" cy="914400"/>
          </a:xfrm>
          <a:prstGeom prst="rect">
            <a:avLst/>
          </a:prstGeom>
          <a:solidFill>
            <a:schemeClr val="accent6"/>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2000" b="1" dirty="0">
                <a:solidFill>
                  <a:schemeClr val="bg1"/>
                </a:solidFill>
                <a:effectLst/>
                <a:latin typeface="Calibri" charset="0"/>
                <a:ea typeface="Calibri" charset="0"/>
                <a:cs typeface="Times New Roman" charset="0"/>
              </a:rPr>
              <a:t>Directors</a:t>
            </a:r>
            <a:endParaRPr lang="en-GB" sz="2000" dirty="0">
              <a:solidFill>
                <a:schemeClr val="bg1"/>
              </a:solidFill>
              <a:effectLst/>
              <a:latin typeface="Calibri" charset="0"/>
              <a:ea typeface="Calibri" charset="0"/>
              <a:cs typeface="Times New Roman" charset="0"/>
            </a:endParaRPr>
          </a:p>
          <a:p>
            <a:pPr marL="0" marR="0" algn="ctr">
              <a:lnSpc>
                <a:spcPct val="107000"/>
              </a:lnSpc>
              <a:spcBef>
                <a:spcPts val="0"/>
              </a:spcBef>
              <a:spcAft>
                <a:spcPts val="0"/>
              </a:spcAft>
            </a:pPr>
            <a:r>
              <a:rPr lang="en-AU" sz="1100" dirty="0">
                <a:solidFill>
                  <a:srgbClr val="FFFFFF"/>
                </a:solidFill>
                <a:effectLst/>
                <a:latin typeface="Calibri" charset="0"/>
                <a:ea typeface="Calibri" charset="0"/>
                <a:cs typeface="Times New Roman" charset="0"/>
              </a:rPr>
              <a:t>Independent Chair</a:t>
            </a:r>
            <a:endParaRPr lang="en-GB" sz="1100" dirty="0">
              <a:effectLst/>
              <a:latin typeface="Calibri" charset="0"/>
              <a:ea typeface="Calibri" charset="0"/>
              <a:cs typeface="Times New Roman" charset="0"/>
            </a:endParaRPr>
          </a:p>
          <a:p>
            <a:pPr marL="0" marR="0" algn="ctr">
              <a:lnSpc>
                <a:spcPct val="107000"/>
              </a:lnSpc>
              <a:spcBef>
                <a:spcPts val="0"/>
              </a:spcBef>
              <a:spcAft>
                <a:spcPts val="0"/>
              </a:spcAft>
            </a:pPr>
            <a:r>
              <a:rPr lang="en-AU" sz="1100" dirty="0">
                <a:solidFill>
                  <a:srgbClr val="FFFFFF"/>
                </a:solidFill>
                <a:effectLst/>
                <a:latin typeface="Calibri" charset="0"/>
                <a:ea typeface="Calibri" charset="0"/>
                <a:cs typeface="Times New Roman" charset="0"/>
              </a:rPr>
              <a:t>Independent Directors</a:t>
            </a:r>
            <a:endParaRPr lang="en-GB" sz="1100" dirty="0">
              <a:effectLst/>
              <a:latin typeface="Calibri" charset="0"/>
              <a:ea typeface="Calibri" charset="0"/>
              <a:cs typeface="Times New Roman" charset="0"/>
            </a:endParaRPr>
          </a:p>
          <a:p>
            <a:pPr marL="0" marR="0" algn="ctr">
              <a:lnSpc>
                <a:spcPct val="107000"/>
              </a:lnSpc>
              <a:spcBef>
                <a:spcPts val="0"/>
              </a:spcBef>
              <a:spcAft>
                <a:spcPts val="800"/>
              </a:spcAft>
            </a:pPr>
            <a:r>
              <a:rPr lang="en-AU" sz="1100" dirty="0">
                <a:solidFill>
                  <a:srgbClr val="FFFFFF"/>
                </a:solidFill>
                <a:effectLst/>
                <a:latin typeface="Calibri" charset="0"/>
                <a:ea typeface="Calibri" charset="0"/>
                <a:cs typeface="Times New Roman" charset="0"/>
              </a:rPr>
              <a:t> </a:t>
            </a:r>
            <a:endParaRPr lang="en-GB" sz="1100" dirty="0">
              <a:effectLst/>
              <a:latin typeface="Calibri" charset="0"/>
              <a:ea typeface="Calibri" charset="0"/>
              <a:cs typeface="Times New Roman" charset="0"/>
            </a:endParaRPr>
          </a:p>
        </p:txBody>
      </p:sp>
      <p:sp>
        <p:nvSpPr>
          <p:cNvPr id="17" name="Oval 16"/>
          <p:cNvSpPr/>
          <p:nvPr/>
        </p:nvSpPr>
        <p:spPr>
          <a:xfrm>
            <a:off x="3238500" y="1261901"/>
            <a:ext cx="3886200" cy="1028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2000" b="1" dirty="0">
                <a:solidFill>
                  <a:schemeClr val="bg1"/>
                </a:solidFill>
                <a:effectLst/>
                <a:ea typeface="Calibri" charset="0"/>
                <a:cs typeface="Times New Roman" charset="0"/>
              </a:rPr>
              <a:t>Members </a:t>
            </a:r>
            <a:endParaRPr lang="en-GB" sz="2000" dirty="0">
              <a:solidFill>
                <a:schemeClr val="bg1"/>
              </a:solidFill>
              <a:effectLst/>
              <a:ea typeface="Calibri" charset="0"/>
              <a:cs typeface="Times New Roman" charset="0"/>
            </a:endParaRPr>
          </a:p>
          <a:p>
            <a:pPr marL="0" marR="0" algn="ctr">
              <a:lnSpc>
                <a:spcPct val="107000"/>
              </a:lnSpc>
              <a:spcBef>
                <a:spcPts val="0"/>
              </a:spcBef>
              <a:spcAft>
                <a:spcPts val="800"/>
              </a:spcAft>
            </a:pPr>
            <a:r>
              <a:rPr lang="en-AU" sz="1100" dirty="0">
                <a:effectLst/>
                <a:ea typeface="Calibri" charset="0"/>
                <a:cs typeface="Times New Roman" charset="0"/>
              </a:rPr>
              <a:t>(as of Aug 2018 Melbourne and Bendigo Anglican Diocesan Corporations)</a:t>
            </a:r>
            <a:endParaRPr lang="en-GB" sz="1100" dirty="0">
              <a:effectLst/>
              <a:ea typeface="Calibri" charset="0"/>
              <a:cs typeface="Times New Roman" charset="0"/>
            </a:endParaRPr>
          </a:p>
        </p:txBody>
      </p:sp>
      <p:cxnSp>
        <p:nvCxnSpPr>
          <p:cNvPr id="18" name="Straight Arrow Connector 17"/>
          <p:cNvCxnSpPr/>
          <p:nvPr/>
        </p:nvCxnSpPr>
        <p:spPr>
          <a:xfrm>
            <a:off x="1066800" y="2946400"/>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9251316" y="4509770"/>
            <a:ext cx="12605" cy="4330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295900" y="2490470"/>
            <a:ext cx="0" cy="571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7991475" y="5848350"/>
            <a:ext cx="3648076" cy="902309"/>
          </a:xfrm>
          <a:prstGeom prst="ellipse">
            <a:avLst/>
          </a:prstGeom>
          <a:solidFill>
            <a:schemeClr val="accent2"/>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100" b="1" dirty="0">
                <a:ln>
                  <a:noFill/>
                </a:ln>
                <a:solidFill>
                  <a:srgbClr val="000000"/>
                </a:solidFill>
                <a:effectLst>
                  <a:outerShdw blurRad="38100" dist="19050" dir="2700000" algn="tl">
                    <a:schemeClr val="dk1">
                      <a:alpha val="40000"/>
                    </a:schemeClr>
                  </a:outerShdw>
                </a:effectLst>
                <a:latin typeface="Calibri" charset="0"/>
                <a:ea typeface="Calibri" charset="0"/>
                <a:cs typeface="Times New Roman" charset="0"/>
              </a:rPr>
              <a:t> c</a:t>
            </a:r>
            <a:endParaRPr lang="en-GB" sz="1100" dirty="0">
              <a:effectLst/>
              <a:latin typeface="Calibri" charset="0"/>
              <a:ea typeface="Calibri" charset="0"/>
              <a:cs typeface="Times New Roman" charset="0"/>
            </a:endParaRPr>
          </a:p>
        </p:txBody>
      </p:sp>
      <p:cxnSp>
        <p:nvCxnSpPr>
          <p:cNvPr id="22" name="Straight Arrow Connector 21"/>
          <p:cNvCxnSpPr/>
          <p:nvPr/>
        </p:nvCxnSpPr>
        <p:spPr>
          <a:xfrm flipH="1">
            <a:off x="3373430" y="2490470"/>
            <a:ext cx="550236" cy="445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21" idx="2"/>
          </p:cNvCxnSpPr>
          <p:nvPr/>
        </p:nvCxnSpPr>
        <p:spPr>
          <a:xfrm flipH="1" flipV="1">
            <a:off x="7022426" y="6051854"/>
            <a:ext cx="969049" cy="24765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7156809" y="4090670"/>
            <a:ext cx="879480" cy="77089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018790" y="266065"/>
            <a:ext cx="4001135" cy="424815"/>
          </a:xfrm>
          <a:prstGeom prst="rect">
            <a:avLst/>
          </a:prstGeom>
          <a:solidFill>
            <a:srgbClr val="FFFF00"/>
          </a:solidFill>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endParaRPr lang="en-AU" sz="1400" b="1" dirty="0">
              <a:effectLst/>
              <a:ea typeface="Calibri" charset="0"/>
              <a:cs typeface="Times New Roman" charset="0"/>
            </a:endParaRPr>
          </a:p>
          <a:p>
            <a:pPr marL="0" marR="0" algn="ctr">
              <a:lnSpc>
                <a:spcPct val="107000"/>
              </a:lnSpc>
              <a:spcBef>
                <a:spcPts val="0"/>
              </a:spcBef>
              <a:spcAft>
                <a:spcPts val="800"/>
              </a:spcAft>
            </a:pPr>
            <a:endParaRPr lang="en-AU" sz="1400" b="1" dirty="0">
              <a:ea typeface="Calibri" charset="0"/>
              <a:cs typeface="Times New Roman" charset="0"/>
            </a:endParaRPr>
          </a:p>
          <a:p>
            <a:pPr marL="0" marR="0" algn="ctr">
              <a:lnSpc>
                <a:spcPct val="107000"/>
              </a:lnSpc>
              <a:spcBef>
                <a:spcPts val="0"/>
              </a:spcBef>
              <a:spcAft>
                <a:spcPts val="800"/>
              </a:spcAft>
            </a:pPr>
            <a:r>
              <a:rPr lang="en-AU" sz="1400" b="1" dirty="0">
                <a:effectLst/>
                <a:ea typeface="Calibri" charset="0"/>
                <a:cs typeface="Times New Roman" charset="0"/>
              </a:rPr>
              <a:t>PROFESSIONAL STANDARDS UNIFORM SCHEME</a:t>
            </a:r>
            <a:endParaRPr lang="en-GB" sz="1100" dirty="0">
              <a:effectLst/>
              <a:ea typeface="Calibri" charset="0"/>
              <a:cs typeface="Times New Roman" charset="0"/>
            </a:endParaRPr>
          </a:p>
          <a:p>
            <a:pPr marL="0" marR="0" algn="ctr">
              <a:lnSpc>
                <a:spcPct val="107000"/>
              </a:lnSpc>
              <a:spcBef>
                <a:spcPts val="0"/>
              </a:spcBef>
              <a:spcAft>
                <a:spcPts val="800"/>
              </a:spcAft>
            </a:pPr>
            <a:r>
              <a:rPr lang="en-AU" sz="1400" b="1" dirty="0">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800"/>
              </a:spcAft>
            </a:pPr>
            <a:r>
              <a:rPr lang="en-AU" sz="1100" dirty="0">
                <a:solidFill>
                  <a:srgbClr val="FFFFFF"/>
                </a:solidFill>
                <a:effectLst/>
                <a:ea typeface="Calibri" charset="0"/>
                <a:cs typeface="Times New Roman" charset="0"/>
              </a:rPr>
              <a:t> </a:t>
            </a:r>
            <a:endParaRPr lang="en-GB" sz="1100" dirty="0">
              <a:effectLst/>
              <a:ea typeface="Calibri" charset="0"/>
              <a:cs typeface="Times New Roman" charset="0"/>
            </a:endParaRPr>
          </a:p>
        </p:txBody>
      </p:sp>
      <p:sp>
        <p:nvSpPr>
          <p:cNvPr id="27" name="Rectangle 26"/>
          <p:cNvSpPr/>
          <p:nvPr/>
        </p:nvSpPr>
        <p:spPr>
          <a:xfrm>
            <a:off x="8496300" y="2835329"/>
            <a:ext cx="2776303" cy="1483941"/>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600" b="1" dirty="0">
                <a:solidFill>
                  <a:schemeClr val="bg1"/>
                </a:solidFill>
                <a:effectLst/>
                <a:ea typeface="Calibri" charset="0"/>
                <a:cs typeface="Times New Roman" charset="0"/>
              </a:rPr>
              <a:t>Terms of Reference</a:t>
            </a:r>
            <a:endParaRPr lang="en-GB" sz="1600" dirty="0">
              <a:solidFill>
                <a:schemeClr val="bg1"/>
              </a:solidFill>
              <a:effectLst/>
              <a:ea typeface="Calibri" charset="0"/>
              <a:cs typeface="Times New Roman" charset="0"/>
            </a:endParaRPr>
          </a:p>
          <a:p>
            <a:pPr marL="0" marR="0" algn="ctr">
              <a:lnSpc>
                <a:spcPct val="107000"/>
              </a:lnSpc>
              <a:spcBef>
                <a:spcPts val="0"/>
              </a:spcBef>
              <a:spcAft>
                <a:spcPts val="0"/>
              </a:spcAft>
            </a:pPr>
            <a:r>
              <a:rPr lang="en-AU" sz="1600" b="1" dirty="0">
                <a:solidFill>
                  <a:srgbClr val="FFFFFF"/>
                </a:solidFill>
                <a:effectLst/>
                <a:ea typeface="Calibri" charset="0"/>
                <a:cs typeface="Times New Roman" charset="0"/>
              </a:rPr>
              <a:t>Legislation</a:t>
            </a:r>
            <a:endParaRPr lang="en-GB" sz="1600" dirty="0">
              <a:effectLst/>
              <a:ea typeface="Calibri" charset="0"/>
              <a:cs typeface="Times New Roman" charset="0"/>
            </a:endParaRPr>
          </a:p>
          <a:p>
            <a:pPr marL="0" marR="0" algn="ctr">
              <a:lnSpc>
                <a:spcPct val="107000"/>
              </a:lnSpc>
              <a:spcBef>
                <a:spcPts val="0"/>
              </a:spcBef>
              <a:spcAft>
                <a:spcPts val="0"/>
              </a:spcAft>
            </a:pPr>
            <a:r>
              <a:rPr lang="en-AU" sz="1600" dirty="0">
                <a:solidFill>
                  <a:srgbClr val="FFFFFF"/>
                </a:solidFill>
                <a:effectLst/>
                <a:ea typeface="Calibri" charset="0"/>
                <a:cs typeface="Times New Roman" charset="0"/>
              </a:rPr>
              <a:t>Regulations</a:t>
            </a:r>
            <a:endParaRPr lang="en-GB" sz="1600" dirty="0">
              <a:effectLst/>
              <a:ea typeface="Calibri" charset="0"/>
              <a:cs typeface="Times New Roman" charset="0"/>
            </a:endParaRPr>
          </a:p>
          <a:p>
            <a:pPr marL="0" marR="0" algn="ctr">
              <a:lnSpc>
                <a:spcPct val="107000"/>
              </a:lnSpc>
              <a:spcBef>
                <a:spcPts val="0"/>
              </a:spcBef>
              <a:spcAft>
                <a:spcPts val="0"/>
              </a:spcAft>
            </a:pPr>
            <a:r>
              <a:rPr lang="en-AU" sz="1600" dirty="0">
                <a:solidFill>
                  <a:srgbClr val="FFFFFF"/>
                </a:solidFill>
                <a:effectLst/>
                <a:ea typeface="Calibri" charset="0"/>
                <a:cs typeface="Times New Roman" charset="0"/>
              </a:rPr>
              <a:t>Redress Terms</a:t>
            </a:r>
            <a:endParaRPr lang="en-GB" sz="1600" dirty="0">
              <a:effectLst/>
              <a:ea typeface="Calibri" charset="0"/>
              <a:cs typeface="Times New Roman" charset="0"/>
            </a:endParaRPr>
          </a:p>
          <a:p>
            <a:pPr marL="0" marR="0" algn="ctr">
              <a:lnSpc>
                <a:spcPct val="107000"/>
              </a:lnSpc>
              <a:spcBef>
                <a:spcPts val="0"/>
              </a:spcBef>
              <a:spcAft>
                <a:spcPts val="0"/>
              </a:spcAft>
            </a:pPr>
            <a:r>
              <a:rPr lang="en-AU" sz="1600" dirty="0">
                <a:effectLst/>
                <a:ea typeface="Calibri" charset="0"/>
                <a:cs typeface="Times New Roman" charset="0"/>
              </a:rPr>
              <a:t>Codes of Conduct</a:t>
            </a:r>
            <a:endParaRPr lang="en-GB" sz="1600" dirty="0">
              <a:effectLst/>
              <a:ea typeface="Calibri" charset="0"/>
              <a:cs typeface="Times New Roman" charset="0"/>
            </a:endParaRPr>
          </a:p>
        </p:txBody>
      </p:sp>
      <p:sp>
        <p:nvSpPr>
          <p:cNvPr id="28" name="Oval 27"/>
          <p:cNvSpPr/>
          <p:nvPr/>
        </p:nvSpPr>
        <p:spPr>
          <a:xfrm>
            <a:off x="7353300" y="952500"/>
            <a:ext cx="3200400" cy="800100"/>
          </a:xfrm>
          <a:prstGeom prst="ellipse">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189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200" b="1" dirty="0">
                <a:solidFill>
                  <a:srgbClr val="000000"/>
                </a:solidFill>
                <a:effectLst/>
                <a:ea typeface="Calibri" charset="0"/>
                <a:cs typeface="Times New Roman" charset="0"/>
              </a:rPr>
              <a:t>Synod or </a:t>
            </a:r>
            <a:endParaRPr lang="en-GB" sz="1100" dirty="0">
              <a:effectLst/>
              <a:ea typeface="Calibri" charset="0"/>
              <a:cs typeface="Times New Roman" charset="0"/>
            </a:endParaRPr>
          </a:p>
          <a:p>
            <a:pPr marL="0" marR="0" algn="ctr">
              <a:lnSpc>
                <a:spcPct val="107000"/>
              </a:lnSpc>
              <a:spcBef>
                <a:spcPts val="0"/>
              </a:spcBef>
              <a:spcAft>
                <a:spcPts val="0"/>
              </a:spcAft>
            </a:pPr>
            <a:r>
              <a:rPr lang="en-AU" sz="1200" b="1" dirty="0">
                <a:solidFill>
                  <a:srgbClr val="000000"/>
                </a:solidFill>
                <a:effectLst/>
                <a:ea typeface="Calibri" charset="0"/>
                <a:cs typeface="Times New Roman" charset="0"/>
              </a:rPr>
              <a:t>Diocesan Bishop in Council</a:t>
            </a:r>
            <a:endParaRPr lang="en-GB" sz="1100" dirty="0">
              <a:effectLst/>
              <a:ea typeface="Calibri" charset="0"/>
              <a:cs typeface="Times New Roman" charset="0"/>
            </a:endParaRPr>
          </a:p>
          <a:p>
            <a:pPr marL="0" marR="0" algn="ctr">
              <a:lnSpc>
                <a:spcPct val="107000"/>
              </a:lnSpc>
              <a:spcBef>
                <a:spcPts val="0"/>
              </a:spcBef>
              <a:spcAft>
                <a:spcPts val="800"/>
              </a:spcAft>
            </a:pPr>
            <a:r>
              <a:rPr lang="en-AU" sz="1100" dirty="0">
                <a:effectLst/>
                <a:ea typeface="Calibri" charset="0"/>
                <a:cs typeface="Times New Roman" charset="0"/>
              </a:rPr>
              <a:t> </a:t>
            </a:r>
            <a:endParaRPr lang="en-GB" sz="1100" dirty="0">
              <a:effectLst/>
              <a:ea typeface="Calibri" charset="0"/>
              <a:cs typeface="Times New Roman" charset="0"/>
            </a:endParaRPr>
          </a:p>
        </p:txBody>
      </p:sp>
      <p:cxnSp>
        <p:nvCxnSpPr>
          <p:cNvPr id="29" name="Straight Arrow Connector 28"/>
          <p:cNvCxnSpPr/>
          <p:nvPr/>
        </p:nvCxnSpPr>
        <p:spPr>
          <a:xfrm>
            <a:off x="1909216" y="2624798"/>
            <a:ext cx="1834655" cy="7280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133850" y="5318760"/>
            <a:ext cx="457200" cy="114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flipV="1">
            <a:off x="7156809" y="5456001"/>
            <a:ext cx="590550" cy="762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657850" y="4071620"/>
            <a:ext cx="8432" cy="47625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3" name="Rectangle 30"/>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5" name="Rectangle 3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charset="0"/>
              </a:rPr>
            </a:br>
            <a:endParaRPr kumimoji="0" lang="en-US" altLang="en-US" sz="18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charset="0"/>
            </a:endParaRPr>
          </a:p>
        </p:txBody>
      </p:sp>
      <p:sp>
        <p:nvSpPr>
          <p:cNvPr id="37" name="Rectangle 39"/>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charset="0"/>
              </a:rPr>
            </a:br>
            <a:endParaRPr kumimoji="0" lang="en-US" altLang="en-US" sz="18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charset="0"/>
            </a:endParaRPr>
          </a:p>
        </p:txBody>
      </p:sp>
      <p:sp>
        <p:nvSpPr>
          <p:cNvPr id="38" name="Rectangle 40"/>
          <p:cNvSpPr>
            <a:spLocks noChangeArrowheads="1"/>
          </p:cNvSpPr>
          <p:nvPr/>
        </p:nvSpPr>
        <p:spPr bwMode="auto">
          <a:xfrm>
            <a:off x="152400" y="424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charset="0"/>
              </a:rPr>
              <a:t> </a:t>
            </a:r>
          </a:p>
        </p:txBody>
      </p:sp>
      <p:sp>
        <p:nvSpPr>
          <p:cNvPr id="42" name="Rectangle 46"/>
          <p:cNvSpPr>
            <a:spLocks noChangeArrowheads="1"/>
          </p:cNvSpPr>
          <p:nvPr/>
        </p:nvSpPr>
        <p:spPr bwMode="auto">
          <a:xfrm>
            <a:off x="152400" y="14793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p:txBody>
      </p:sp>
      <p:sp>
        <p:nvSpPr>
          <p:cNvPr id="43" name="Rectangle 48"/>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4" name="Rectangle 43"/>
          <p:cNvSpPr/>
          <p:nvPr/>
        </p:nvSpPr>
        <p:spPr>
          <a:xfrm>
            <a:off x="6410325" y="5907459"/>
            <a:ext cx="6096000" cy="685059"/>
          </a:xfrm>
          <a:prstGeom prst="rect">
            <a:avLst/>
          </a:prstGeom>
        </p:spPr>
        <p:txBody>
          <a:bodyPr>
            <a:spAutoFit/>
          </a:bodyPr>
          <a:lstStyle/>
          <a:p>
            <a:pPr algn="ctr">
              <a:lnSpc>
                <a:spcPct val="107000"/>
              </a:lnSpc>
            </a:pPr>
            <a:r>
              <a:rPr lang="en-AU" b="1" dirty="0">
                <a:ln>
                  <a:noFill/>
                </a:ln>
                <a:solidFill>
                  <a:srgbClr val="000000"/>
                </a:solidFill>
                <a:effectLst>
                  <a:outerShdw blurRad="38100" dist="19050" dir="2700000" algn="tl">
                    <a:schemeClr val="dk1">
                      <a:alpha val="40000"/>
                    </a:schemeClr>
                  </a:outerShdw>
                </a:effectLst>
                <a:latin typeface="Calibri" charset="0"/>
                <a:ea typeface="Calibri" charset="0"/>
                <a:cs typeface="Times New Roman" charset="0"/>
              </a:rPr>
              <a:t>Complainants</a:t>
            </a:r>
            <a:endParaRPr lang="en-GB" dirty="0">
              <a:effectLst/>
              <a:latin typeface="Calibri" charset="0"/>
              <a:ea typeface="Calibri" charset="0"/>
              <a:cs typeface="Times New Roman" charset="0"/>
            </a:endParaRPr>
          </a:p>
          <a:p>
            <a:pPr algn="ctr">
              <a:lnSpc>
                <a:spcPct val="107000"/>
              </a:lnSpc>
            </a:pPr>
            <a:r>
              <a:rPr lang="en-AU" dirty="0">
                <a:effectLst/>
                <a:latin typeface="Calibri" charset="0"/>
                <a:ea typeface="Calibri" charset="0"/>
                <a:cs typeface="Times New Roman" charset="0"/>
              </a:rPr>
              <a:t>Individuals</a:t>
            </a:r>
            <a:endParaRPr lang="en-GB" dirty="0">
              <a:effectLst/>
              <a:latin typeface="Calibri" charset="0"/>
              <a:ea typeface="Calibri" charset="0"/>
              <a:cs typeface="Times New Roman" charset="0"/>
            </a:endParaRPr>
          </a:p>
        </p:txBody>
      </p:sp>
    </p:spTree>
    <p:extLst>
      <p:ext uri="{BB962C8B-B14F-4D97-AF65-F5344CB8AC3E}">
        <p14:creationId xmlns:p14="http://schemas.microsoft.com/office/powerpoint/2010/main" val="293450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2B35-5A7A-EF49-8040-01CB41F937BC}"/>
              </a:ext>
            </a:extLst>
          </p:cNvPr>
          <p:cNvSpPr>
            <a:spLocks noGrp="1"/>
          </p:cNvSpPr>
          <p:nvPr>
            <p:ph type="title"/>
          </p:nvPr>
        </p:nvSpPr>
        <p:spPr/>
        <p:txBody>
          <a:bodyPr/>
          <a:lstStyle/>
          <a:p>
            <a:pPr algn="ctr"/>
            <a:r>
              <a:rPr lang="en-AU" b="1" dirty="0">
                <a:solidFill>
                  <a:srgbClr val="00B050"/>
                </a:solidFill>
              </a:rPr>
              <a:t>The National Redress Scheme</a:t>
            </a:r>
            <a:endParaRPr lang="en-US" dirty="0"/>
          </a:p>
        </p:txBody>
      </p:sp>
      <p:sp>
        <p:nvSpPr>
          <p:cNvPr id="3" name="Content Placeholder 2">
            <a:extLst>
              <a:ext uri="{FF2B5EF4-FFF2-40B4-BE49-F238E27FC236}">
                <a16:creationId xmlns:a16="http://schemas.microsoft.com/office/drawing/2014/main" id="{4CB4F7FD-792F-1649-A0B0-D0DB1F710B72}"/>
              </a:ext>
            </a:extLst>
          </p:cNvPr>
          <p:cNvSpPr>
            <a:spLocks noGrp="1"/>
          </p:cNvSpPr>
          <p:nvPr>
            <p:ph idx="1"/>
          </p:nvPr>
        </p:nvSpPr>
        <p:spPr/>
        <p:txBody>
          <a:bodyPr>
            <a:normAutofit lnSpcReduction="10000"/>
          </a:bodyPr>
          <a:lstStyle/>
          <a:p>
            <a:pPr marL="0" lvl="0" indent="0">
              <a:buNone/>
            </a:pPr>
            <a:r>
              <a:rPr lang="en-AU" b="1" dirty="0"/>
              <a:t>Elements of redress</a:t>
            </a:r>
            <a:r>
              <a:rPr lang="en-AU" dirty="0"/>
              <a:t>:</a:t>
            </a:r>
          </a:p>
          <a:p>
            <a:pPr lvl="0"/>
            <a:r>
              <a:rPr lang="en-AU" dirty="0"/>
              <a:t>a monetary payment of up to $150,000;</a:t>
            </a:r>
          </a:p>
          <a:p>
            <a:pPr lvl="0"/>
            <a:r>
              <a:rPr lang="en-AU" dirty="0"/>
              <a:t>counselling and psychological care up to $5,000; and</a:t>
            </a:r>
          </a:p>
          <a:p>
            <a:pPr lvl="0"/>
            <a:r>
              <a:rPr lang="en-AU" dirty="0"/>
              <a:t>if requested by the applicant, a direct personal response from the responsible institution/s. </a:t>
            </a:r>
          </a:p>
          <a:p>
            <a:pPr marL="0" indent="0">
              <a:buNone/>
            </a:pPr>
            <a:r>
              <a:rPr lang="en-US" dirty="0"/>
              <a:t>Child sexual abuse is the eligibility threshold.</a:t>
            </a:r>
          </a:p>
          <a:p>
            <a:pPr marL="0" indent="0">
              <a:buNone/>
            </a:pPr>
            <a:r>
              <a:rPr lang="en-US" dirty="0"/>
              <a:t>Not all survivors are automatically eligible, </a:t>
            </a:r>
            <a:r>
              <a:rPr lang="en-US" dirty="0" err="1"/>
              <a:t>eg</a:t>
            </a:r>
            <a:r>
              <a:rPr lang="en-US" dirty="0"/>
              <a:t> certain prisoners</a:t>
            </a:r>
          </a:p>
          <a:p>
            <a:pPr marL="0" indent="0">
              <a:buNone/>
            </a:pPr>
            <a:r>
              <a:rPr lang="en-US" dirty="0"/>
              <a:t>Participating institutions equally responsible to share in the payment</a:t>
            </a:r>
          </a:p>
          <a:p>
            <a:pPr marL="0" indent="0">
              <a:buNone/>
            </a:pPr>
            <a:r>
              <a:rPr lang="en-US" dirty="0"/>
              <a:t>Survivor releases all liability of participating institution and associates</a:t>
            </a:r>
          </a:p>
        </p:txBody>
      </p:sp>
    </p:spTree>
    <p:extLst>
      <p:ext uri="{BB962C8B-B14F-4D97-AF65-F5344CB8AC3E}">
        <p14:creationId xmlns:p14="http://schemas.microsoft.com/office/powerpoint/2010/main" val="4293921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2B35-5A7A-EF49-8040-01CB41F937BC}"/>
              </a:ext>
            </a:extLst>
          </p:cNvPr>
          <p:cNvSpPr>
            <a:spLocks noGrp="1"/>
          </p:cNvSpPr>
          <p:nvPr>
            <p:ph type="title"/>
          </p:nvPr>
        </p:nvSpPr>
        <p:spPr/>
        <p:txBody>
          <a:bodyPr/>
          <a:lstStyle/>
          <a:p>
            <a:pPr algn="ctr"/>
            <a:r>
              <a:rPr lang="en-AU" b="1" dirty="0" err="1">
                <a:solidFill>
                  <a:srgbClr val="00B050"/>
                </a:solidFill>
              </a:rPr>
              <a:t>Kooyoora</a:t>
            </a:r>
            <a:r>
              <a:rPr lang="en-AU" b="1" dirty="0">
                <a:solidFill>
                  <a:srgbClr val="00B050"/>
                </a:solidFill>
              </a:rPr>
              <a:t> and the National Scheme</a:t>
            </a:r>
            <a:endParaRPr lang="en-US" dirty="0"/>
          </a:p>
        </p:txBody>
      </p:sp>
      <p:sp>
        <p:nvSpPr>
          <p:cNvPr id="3" name="Content Placeholder 2">
            <a:extLst>
              <a:ext uri="{FF2B5EF4-FFF2-40B4-BE49-F238E27FC236}">
                <a16:creationId xmlns:a16="http://schemas.microsoft.com/office/drawing/2014/main" id="{4CB4F7FD-792F-1649-A0B0-D0DB1F710B72}"/>
              </a:ext>
            </a:extLst>
          </p:cNvPr>
          <p:cNvSpPr>
            <a:spLocks noGrp="1"/>
          </p:cNvSpPr>
          <p:nvPr>
            <p:ph idx="1"/>
          </p:nvPr>
        </p:nvSpPr>
        <p:spPr>
          <a:xfrm>
            <a:off x="838200" y="1530850"/>
            <a:ext cx="10515600" cy="5013788"/>
          </a:xfrm>
        </p:spPr>
        <p:txBody>
          <a:bodyPr>
            <a:normAutofit fontScale="47500" lnSpcReduction="20000"/>
          </a:bodyPr>
          <a:lstStyle/>
          <a:p>
            <a:pPr marL="0" lvl="0" indent="0">
              <a:buNone/>
            </a:pPr>
            <a:r>
              <a:rPr lang="en-AU" b="1" dirty="0"/>
              <a:t> </a:t>
            </a:r>
            <a:r>
              <a:rPr lang="en-AU" dirty="0"/>
              <a:t> </a:t>
            </a:r>
          </a:p>
          <a:p>
            <a:pPr marL="714375" indent="-704850">
              <a:lnSpc>
                <a:spcPct val="170000"/>
              </a:lnSpc>
              <a:spcBef>
                <a:spcPts val="2200"/>
              </a:spcBef>
              <a:buFont typeface="Wingdings" pitchFamily="2" charset="2"/>
              <a:buChar char="v"/>
            </a:pPr>
            <a:r>
              <a:rPr lang="en-AU" sz="5100" dirty="0"/>
              <a:t>Managing the response of a participating institution</a:t>
            </a:r>
          </a:p>
          <a:p>
            <a:pPr>
              <a:lnSpc>
                <a:spcPct val="170000"/>
              </a:lnSpc>
              <a:buFont typeface="Wingdings" pitchFamily="2" charset="2"/>
              <a:buChar char="v"/>
            </a:pPr>
            <a:r>
              <a:rPr lang="en-AU" sz="5100" dirty="0"/>
              <a:t>      Investigation of the redress claim</a:t>
            </a:r>
          </a:p>
          <a:p>
            <a:pPr>
              <a:lnSpc>
                <a:spcPct val="170000"/>
              </a:lnSpc>
              <a:buFont typeface="Wingdings" pitchFamily="2" charset="2"/>
              <a:buChar char="v"/>
            </a:pPr>
            <a:r>
              <a:rPr lang="en-AU" sz="5100" dirty="0"/>
              <a:t>      Arranging the direct personal response</a:t>
            </a:r>
          </a:p>
          <a:p>
            <a:pPr>
              <a:lnSpc>
                <a:spcPct val="170000"/>
              </a:lnSpc>
              <a:buFont typeface="Wingdings" pitchFamily="2" charset="2"/>
              <a:buChar char="v"/>
            </a:pPr>
            <a:r>
              <a:rPr lang="en-AU" sz="5100" dirty="0"/>
              <a:t>      Reporting to the institution</a:t>
            </a:r>
          </a:p>
          <a:p>
            <a:pPr marL="0" indent="0">
              <a:lnSpc>
                <a:spcPct val="170000"/>
              </a:lnSpc>
              <a:buNone/>
            </a:pPr>
            <a:endParaRPr lang="en-AU" sz="5100" dirty="0"/>
          </a:p>
          <a:p>
            <a:pPr>
              <a:lnSpc>
                <a:spcPct val="170000"/>
              </a:lnSpc>
              <a:buFont typeface="Wingdings" pitchFamily="2" charset="2"/>
              <a:buChar char="v"/>
            </a:pPr>
            <a:r>
              <a:rPr lang="en-AU" sz="5100" dirty="0"/>
              <a:t>    Offering the option of an independent alternative or adjunct scheme</a:t>
            </a:r>
          </a:p>
          <a:p>
            <a:pPr marL="0" indent="0">
              <a:buNone/>
            </a:pPr>
            <a:r>
              <a:rPr lang="en-AU" dirty="0"/>
              <a:t> </a:t>
            </a:r>
          </a:p>
          <a:p>
            <a:pPr marL="0" indent="0">
              <a:buNone/>
            </a:pPr>
            <a:r>
              <a:rPr lang="en-US" dirty="0"/>
              <a:t> </a:t>
            </a:r>
          </a:p>
        </p:txBody>
      </p:sp>
    </p:spTree>
    <p:extLst>
      <p:ext uri="{BB962C8B-B14F-4D97-AF65-F5344CB8AC3E}">
        <p14:creationId xmlns:p14="http://schemas.microsoft.com/office/powerpoint/2010/main" val="2529329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2B35-5A7A-EF49-8040-01CB41F937BC}"/>
              </a:ext>
            </a:extLst>
          </p:cNvPr>
          <p:cNvSpPr>
            <a:spLocks noGrp="1"/>
          </p:cNvSpPr>
          <p:nvPr>
            <p:ph type="title"/>
          </p:nvPr>
        </p:nvSpPr>
        <p:spPr/>
        <p:txBody>
          <a:bodyPr/>
          <a:lstStyle/>
          <a:p>
            <a:pPr algn="ctr"/>
            <a:r>
              <a:rPr lang="en-AU" b="1" dirty="0">
                <a:solidFill>
                  <a:srgbClr val="00B050"/>
                </a:solidFill>
              </a:rPr>
              <a:t>The future for other redress schemes</a:t>
            </a:r>
            <a:endParaRPr lang="en-US" dirty="0"/>
          </a:p>
        </p:txBody>
      </p:sp>
      <p:sp>
        <p:nvSpPr>
          <p:cNvPr id="3" name="Content Placeholder 2">
            <a:extLst>
              <a:ext uri="{FF2B5EF4-FFF2-40B4-BE49-F238E27FC236}">
                <a16:creationId xmlns:a16="http://schemas.microsoft.com/office/drawing/2014/main" id="{4CB4F7FD-792F-1649-A0B0-D0DB1F710B72}"/>
              </a:ext>
            </a:extLst>
          </p:cNvPr>
          <p:cNvSpPr>
            <a:spLocks noGrp="1"/>
          </p:cNvSpPr>
          <p:nvPr>
            <p:ph idx="1"/>
          </p:nvPr>
        </p:nvSpPr>
        <p:spPr>
          <a:xfrm>
            <a:off x="838200" y="1530850"/>
            <a:ext cx="10515600" cy="5013788"/>
          </a:xfrm>
        </p:spPr>
        <p:txBody>
          <a:bodyPr>
            <a:normAutofit fontScale="32500" lnSpcReduction="20000"/>
          </a:bodyPr>
          <a:lstStyle/>
          <a:p>
            <a:pPr marL="0" lvl="0" indent="0">
              <a:buNone/>
            </a:pPr>
            <a:r>
              <a:rPr lang="en-AU" b="1" dirty="0"/>
              <a:t> </a:t>
            </a:r>
            <a:r>
              <a:rPr lang="en-AU" dirty="0"/>
              <a:t> </a:t>
            </a:r>
          </a:p>
          <a:p>
            <a:pPr marL="0" indent="0">
              <a:buNone/>
            </a:pPr>
            <a:r>
              <a:rPr lang="en-AU" sz="6200" b="1" dirty="0"/>
              <a:t>The </a:t>
            </a:r>
            <a:r>
              <a:rPr lang="en-AU" sz="6200" b="1" dirty="0" err="1"/>
              <a:t>Kooyoora</a:t>
            </a:r>
            <a:r>
              <a:rPr lang="en-AU" sz="6200" b="1" dirty="0"/>
              <a:t> Independent Redress Scheme and like schemes  </a:t>
            </a:r>
          </a:p>
          <a:p>
            <a:pPr marL="0" indent="0">
              <a:lnSpc>
                <a:spcPct val="170000"/>
              </a:lnSpc>
              <a:buNone/>
            </a:pPr>
            <a:r>
              <a:rPr lang="en-AU" sz="6200" dirty="0"/>
              <a:t>A further option available to survivors</a:t>
            </a:r>
          </a:p>
          <a:p>
            <a:pPr>
              <a:spcBef>
                <a:spcPts val="2200"/>
              </a:spcBef>
              <a:buFont typeface="Wingdings" pitchFamily="2" charset="2"/>
              <a:buChar char="v"/>
            </a:pPr>
            <a:r>
              <a:rPr lang="en-AU" sz="5500" dirty="0"/>
              <a:t>	Opportunity for settlement discussions and avoiding legal costs</a:t>
            </a:r>
          </a:p>
          <a:p>
            <a:pPr>
              <a:buFont typeface="Wingdings" pitchFamily="2" charset="2"/>
              <a:buChar char="v"/>
            </a:pPr>
            <a:r>
              <a:rPr lang="en-AU" sz="5500" dirty="0"/>
              <a:t>	Not confined in negotiated outcome to a $150,000 limit</a:t>
            </a:r>
          </a:p>
          <a:p>
            <a:pPr>
              <a:lnSpc>
                <a:spcPct val="120000"/>
              </a:lnSpc>
              <a:buFont typeface="Wingdings" pitchFamily="2" charset="2"/>
              <a:buChar char="v"/>
            </a:pPr>
            <a:r>
              <a:rPr lang="en-AU" sz="5500" dirty="0"/>
              <a:t>	May cover physical abuse and claims outside the time limits of the National scheme</a:t>
            </a:r>
          </a:p>
          <a:p>
            <a:pPr>
              <a:buFont typeface="Wingdings" pitchFamily="2" charset="2"/>
              <a:buChar char="v"/>
            </a:pPr>
            <a:r>
              <a:rPr lang="en-AU" sz="5500" dirty="0"/>
              <a:t>	Opportunity for pastoral therapeutic approach </a:t>
            </a:r>
          </a:p>
          <a:p>
            <a:pPr>
              <a:buFont typeface="Wingdings" pitchFamily="2" charset="2"/>
              <a:buChar char="v"/>
            </a:pPr>
            <a:r>
              <a:rPr lang="en-AU" sz="5500" dirty="0"/>
              <a:t>	Facilitative role of the independent redress manager</a:t>
            </a:r>
          </a:p>
          <a:p>
            <a:pPr>
              <a:buFont typeface="Wingdings" pitchFamily="2" charset="2"/>
              <a:buChar char="v"/>
            </a:pPr>
            <a:r>
              <a:rPr lang="en-AU" sz="5500" dirty="0"/>
              <a:t>	Promotion of model litigant practices by participating institutions</a:t>
            </a:r>
          </a:p>
          <a:p>
            <a:pPr>
              <a:buFont typeface="Wingdings" pitchFamily="2" charset="2"/>
              <a:buChar char="v"/>
            </a:pPr>
            <a:r>
              <a:rPr lang="en-AU" sz="5500" dirty="0"/>
              <a:t>	More focused release by the survivor</a:t>
            </a:r>
          </a:p>
          <a:p>
            <a:pPr>
              <a:buFont typeface="Wingdings" pitchFamily="2" charset="2"/>
              <a:buChar char="v"/>
            </a:pPr>
            <a:r>
              <a:rPr lang="en-AU" sz="5500" dirty="0"/>
              <a:t>	Preservation of options– </a:t>
            </a:r>
          </a:p>
          <a:p>
            <a:pPr lvl="2">
              <a:buFont typeface="Arial" panose="020B0604020202020204" pitchFamily="34" charset="0"/>
              <a:buChar char="•"/>
            </a:pPr>
            <a:r>
              <a:rPr lang="en-AU" sz="5500" dirty="0"/>
              <a:t>	adjudication of redress payment under the National Scheme   </a:t>
            </a:r>
          </a:p>
          <a:p>
            <a:pPr lvl="2">
              <a:buFont typeface="Arial" panose="020B0604020202020204" pitchFamily="34" charset="0"/>
              <a:buChar char="•"/>
            </a:pPr>
            <a:r>
              <a:rPr lang="en-AU" sz="5500" dirty="0"/>
              <a:t>	seeking a judgment of the Court</a:t>
            </a:r>
          </a:p>
          <a:p>
            <a:pPr marL="0" indent="0">
              <a:buNone/>
            </a:pPr>
            <a:r>
              <a:rPr lang="en-AU" dirty="0"/>
              <a:t> </a:t>
            </a:r>
          </a:p>
          <a:p>
            <a:pPr marL="0" indent="0">
              <a:buNone/>
            </a:pPr>
            <a:r>
              <a:rPr lang="en-US" dirty="0"/>
              <a:t> </a:t>
            </a:r>
          </a:p>
        </p:txBody>
      </p:sp>
    </p:spTree>
    <p:extLst>
      <p:ext uri="{BB962C8B-B14F-4D97-AF65-F5344CB8AC3E}">
        <p14:creationId xmlns:p14="http://schemas.microsoft.com/office/powerpoint/2010/main" val="1210106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err="1">
                <a:solidFill>
                  <a:srgbClr val="00B050"/>
                </a:solidFill>
              </a:rPr>
              <a:t>Kooyoora</a:t>
            </a:r>
            <a:r>
              <a:rPr lang="en-US" b="1" dirty="0">
                <a:solidFill>
                  <a:srgbClr val="00B050"/>
                </a:solidFill>
              </a:rPr>
              <a:t> services</a:t>
            </a:r>
          </a:p>
        </p:txBody>
      </p:sp>
      <p:sp>
        <p:nvSpPr>
          <p:cNvPr id="3" name="Content Placeholder 2"/>
          <p:cNvSpPr>
            <a:spLocks noGrp="1"/>
          </p:cNvSpPr>
          <p:nvPr>
            <p:ph idx="1"/>
          </p:nvPr>
        </p:nvSpPr>
        <p:spPr>
          <a:xfrm>
            <a:off x="2008651" y="1769064"/>
            <a:ext cx="8487310" cy="4351338"/>
          </a:xfrm>
        </p:spPr>
        <p:txBody>
          <a:bodyPr>
            <a:normAutofit fontScale="92500"/>
          </a:bodyPr>
          <a:lstStyle/>
          <a:p>
            <a:pPr>
              <a:lnSpc>
                <a:spcPct val="200000"/>
              </a:lnSpc>
              <a:spcBef>
                <a:spcPts val="1600"/>
              </a:spcBef>
              <a:buFont typeface="Arial" charset="0"/>
              <a:buChar char="•"/>
            </a:pPr>
            <a:r>
              <a:rPr lang="en-US" dirty="0"/>
              <a:t>Complaints handling including reporting</a:t>
            </a:r>
          </a:p>
          <a:p>
            <a:pPr marL="84600">
              <a:lnSpc>
                <a:spcPct val="150000"/>
              </a:lnSpc>
              <a:spcBef>
                <a:spcPts val="1600"/>
              </a:spcBef>
              <a:buFont typeface="Arial" charset="0"/>
              <a:buChar char="•"/>
            </a:pPr>
            <a:r>
              <a:rPr lang="en-US" dirty="0"/>
              <a:t>Screening of office holders and volunteers</a:t>
            </a:r>
          </a:p>
          <a:p>
            <a:pPr marL="84600">
              <a:lnSpc>
                <a:spcPct val="150000"/>
              </a:lnSpc>
              <a:spcBef>
                <a:spcPts val="1600"/>
              </a:spcBef>
              <a:buFont typeface="Arial" charset="0"/>
              <a:buChar char="•"/>
            </a:pPr>
            <a:r>
              <a:rPr lang="en-US" dirty="0"/>
              <a:t>Handling applications for redress for abuse</a:t>
            </a:r>
          </a:p>
          <a:p>
            <a:pPr marL="84600">
              <a:lnSpc>
                <a:spcPct val="150000"/>
              </a:lnSpc>
              <a:spcBef>
                <a:spcPts val="1600"/>
              </a:spcBef>
              <a:buFont typeface="Arial" charset="0"/>
              <a:buChar char="•"/>
            </a:pPr>
            <a:r>
              <a:rPr lang="en-US" dirty="0"/>
              <a:t>Training and education</a:t>
            </a:r>
          </a:p>
          <a:p>
            <a:pPr marL="0" indent="0">
              <a:lnSpc>
                <a:spcPct val="150000"/>
              </a:lnSpc>
              <a:spcBef>
                <a:spcPts val="1600"/>
              </a:spcBef>
              <a:buNone/>
            </a:pPr>
            <a:r>
              <a:rPr lang="en-US" dirty="0"/>
              <a:t>Royal Commission Final report:  </a:t>
            </a:r>
            <a:r>
              <a:rPr lang="en-US" sz="1700" dirty="0" err="1"/>
              <a:t>Kooyoora</a:t>
            </a:r>
            <a:r>
              <a:rPr lang="en-US" sz="1700" dirty="0"/>
              <a:t> -</a:t>
            </a:r>
            <a:r>
              <a:rPr lang="en-US" dirty="0"/>
              <a:t> </a:t>
            </a:r>
            <a:r>
              <a:rPr lang="en-US" sz="1600" dirty="0" err="1"/>
              <a:t>vol</a:t>
            </a:r>
            <a:r>
              <a:rPr lang="en-US" sz="1600" dirty="0"/>
              <a:t> 16, book 1, p720; book 3 p 307</a:t>
            </a:r>
          </a:p>
        </p:txBody>
      </p:sp>
    </p:spTree>
    <p:extLst>
      <p:ext uri="{BB962C8B-B14F-4D97-AF65-F5344CB8AC3E}">
        <p14:creationId xmlns:p14="http://schemas.microsoft.com/office/powerpoint/2010/main" val="71720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a:off x="2197430" y="2465885"/>
            <a:ext cx="1059415" cy="861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398121" y="2896679"/>
            <a:ext cx="3575568" cy="2544428"/>
          </a:xfrm>
          <a:prstGeom prst="rect">
            <a:avLst/>
          </a:prstGeom>
          <a:solidFill>
            <a:schemeClr val="accent6"/>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200" dirty="0">
                <a:ln>
                  <a:noFill/>
                </a:ln>
                <a:solidFill>
                  <a:srgbClr val="000000"/>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0"/>
              </a:spcAft>
            </a:pPr>
            <a:r>
              <a:rPr lang="en-AU" sz="1600" dirty="0">
                <a:ln>
                  <a:noFill/>
                </a:ln>
                <a:solidFill>
                  <a:srgbClr val="FFFFFF"/>
                </a:solidFill>
                <a:effectLst>
                  <a:outerShdw blurRad="38100" dist="19050" dir="2700000" algn="tl">
                    <a:schemeClr val="dk1">
                      <a:alpha val="40000"/>
                    </a:schemeClr>
                  </a:outerShdw>
                </a:effectLst>
                <a:ea typeface="Calibri" charset="0"/>
                <a:cs typeface="Times New Roman" charset="0"/>
              </a:rPr>
              <a:t>Executive Director</a:t>
            </a:r>
            <a:endParaRPr lang="en-GB" sz="1600" dirty="0">
              <a:effectLst/>
              <a:ea typeface="Calibri" charset="0"/>
              <a:cs typeface="Times New Roman" charset="0"/>
            </a:endParaRPr>
          </a:p>
          <a:p>
            <a:pPr marL="0" marR="0" indent="457200">
              <a:lnSpc>
                <a:spcPct val="107000"/>
              </a:lnSpc>
              <a:spcBef>
                <a:spcPts val="0"/>
              </a:spcBef>
              <a:spcAft>
                <a:spcPts val="0"/>
              </a:spcAft>
            </a:pPr>
            <a:r>
              <a:rPr lang="en-AU" sz="1600" dirty="0">
                <a:ln>
                  <a:noFill/>
                </a:ln>
                <a:solidFill>
                  <a:srgbClr val="FFFFFF"/>
                </a:solidFill>
                <a:effectLst>
                  <a:outerShdw blurRad="38100" dist="19050" dir="2700000" algn="tl">
                    <a:schemeClr val="dk1">
                      <a:alpha val="40000"/>
                    </a:schemeClr>
                  </a:outerShdw>
                </a:effectLst>
                <a:ea typeface="Calibri" charset="0"/>
                <a:cs typeface="Times New Roman" charset="0"/>
              </a:rPr>
              <a:t>          Directors of Prof </a:t>
            </a:r>
            <a:r>
              <a:rPr lang="en-AU" sz="1600" dirty="0" err="1">
                <a:ln>
                  <a:noFill/>
                </a:ln>
                <a:solidFill>
                  <a:srgbClr val="FFFFFF"/>
                </a:solidFill>
                <a:effectLst>
                  <a:outerShdw blurRad="38100" dist="19050" dir="2700000" algn="tl">
                    <a:schemeClr val="dk1">
                      <a:alpha val="40000"/>
                    </a:schemeClr>
                  </a:outerShdw>
                </a:effectLst>
                <a:ea typeface="Calibri" charset="0"/>
                <a:cs typeface="Times New Roman" charset="0"/>
              </a:rPr>
              <a:t>Stds</a:t>
            </a:r>
            <a:endParaRPr lang="en-GB" sz="1600" dirty="0">
              <a:effectLst/>
              <a:ea typeface="Calibri" charset="0"/>
              <a:cs typeface="Times New Roman" charset="0"/>
            </a:endParaRPr>
          </a:p>
          <a:p>
            <a:pPr marL="0" marR="0" algn="ctr">
              <a:lnSpc>
                <a:spcPct val="107000"/>
              </a:lnSpc>
              <a:spcBef>
                <a:spcPts val="0"/>
              </a:spcBef>
              <a:spcAft>
                <a:spcPts val="0"/>
              </a:spcAft>
            </a:pPr>
            <a:r>
              <a:rPr lang="en-AU" sz="1600" dirty="0">
                <a:ln>
                  <a:noFill/>
                </a:ln>
                <a:solidFill>
                  <a:srgbClr val="FFFFFF"/>
                </a:solidFill>
                <a:effectLst>
                  <a:outerShdw blurRad="38100" dist="19050" dir="2700000" algn="tl">
                    <a:schemeClr val="dk1">
                      <a:alpha val="40000"/>
                    </a:schemeClr>
                  </a:outerShdw>
                </a:effectLst>
                <a:ea typeface="Calibri" charset="0"/>
                <a:cs typeface="Times New Roman" charset="0"/>
              </a:rPr>
              <a:t>Redress Manager</a:t>
            </a:r>
            <a:endParaRPr lang="en-GB" sz="1600" dirty="0">
              <a:effectLst/>
              <a:ea typeface="Calibri" charset="0"/>
              <a:cs typeface="Times New Roman" charset="0"/>
            </a:endParaRPr>
          </a:p>
          <a:p>
            <a:pPr marL="0" marR="0" algn="ctr">
              <a:lnSpc>
                <a:spcPct val="107000"/>
              </a:lnSpc>
              <a:spcBef>
                <a:spcPts val="0"/>
              </a:spcBef>
              <a:spcAft>
                <a:spcPts val="0"/>
              </a:spcAft>
            </a:pPr>
            <a:r>
              <a:rPr lang="en-AU" sz="1600" dirty="0">
                <a:ln>
                  <a:noFill/>
                </a:ln>
                <a:solidFill>
                  <a:srgbClr val="FFFFFF"/>
                </a:solidFill>
                <a:effectLst>
                  <a:outerShdw blurRad="38100" dist="19050" dir="2700000" algn="tl">
                    <a:schemeClr val="dk1">
                      <a:alpha val="40000"/>
                    </a:schemeClr>
                  </a:outerShdw>
                </a:effectLst>
                <a:ea typeface="Calibri" charset="0"/>
                <a:cs typeface="Times New Roman" charset="0"/>
              </a:rPr>
              <a:t> </a:t>
            </a:r>
            <a:endParaRPr lang="en-GB" sz="1600" dirty="0">
              <a:effectLst/>
              <a:ea typeface="Calibri" charset="0"/>
              <a:cs typeface="Times New Roman" charset="0"/>
            </a:endParaRPr>
          </a:p>
          <a:p>
            <a:pPr marL="0" marR="0" algn="ctr">
              <a:lnSpc>
                <a:spcPct val="107000"/>
              </a:lnSpc>
              <a:spcBef>
                <a:spcPts val="0"/>
              </a:spcBef>
              <a:spcAft>
                <a:spcPts val="0"/>
              </a:spcAft>
            </a:pPr>
            <a:r>
              <a:rPr lang="en-AU" sz="1600" dirty="0">
                <a:ln>
                  <a:noFill/>
                </a:ln>
                <a:solidFill>
                  <a:srgbClr val="FFFFFF"/>
                </a:solidFill>
                <a:effectLst>
                  <a:outerShdw blurRad="38100" dist="19050" dir="2700000" algn="tl">
                    <a:schemeClr val="dk1">
                      <a:alpha val="40000"/>
                    </a:schemeClr>
                  </a:outerShdw>
                </a:effectLst>
                <a:ea typeface="Calibri" charset="0"/>
                <a:cs typeface="Times New Roman" charset="0"/>
              </a:rPr>
              <a:t>Case Manager</a:t>
            </a:r>
            <a:endParaRPr lang="en-GB" sz="1600" dirty="0">
              <a:effectLst/>
              <a:ea typeface="Calibri" charset="0"/>
              <a:cs typeface="Times New Roman" charset="0"/>
            </a:endParaRPr>
          </a:p>
          <a:p>
            <a:pPr marL="0" marR="0" algn="ctr">
              <a:lnSpc>
                <a:spcPct val="107000"/>
              </a:lnSpc>
              <a:spcBef>
                <a:spcPts val="0"/>
              </a:spcBef>
              <a:spcAft>
                <a:spcPts val="0"/>
              </a:spcAft>
            </a:pPr>
            <a:r>
              <a:rPr lang="en-AU" sz="1600" dirty="0">
                <a:ln>
                  <a:noFill/>
                </a:ln>
                <a:solidFill>
                  <a:srgbClr val="FFFFFF"/>
                </a:solidFill>
                <a:effectLst>
                  <a:outerShdw blurRad="38100" dist="19050" dir="2700000" algn="tl">
                    <a:schemeClr val="dk1">
                      <a:alpha val="40000"/>
                    </a:schemeClr>
                  </a:outerShdw>
                </a:effectLst>
                <a:ea typeface="Calibri" charset="0"/>
                <a:cs typeface="Times New Roman" charset="0"/>
              </a:rPr>
              <a:t>Admin support</a:t>
            </a:r>
            <a:endParaRPr lang="en-GB" sz="1600" dirty="0">
              <a:effectLst/>
              <a:ea typeface="Calibri" charset="0"/>
              <a:cs typeface="Times New Roman" charset="0"/>
            </a:endParaRPr>
          </a:p>
          <a:p>
            <a:pPr marL="0" marR="0" algn="ctr">
              <a:lnSpc>
                <a:spcPct val="107000"/>
              </a:lnSpc>
              <a:spcBef>
                <a:spcPts val="0"/>
              </a:spcBef>
              <a:spcAft>
                <a:spcPts val="0"/>
              </a:spcAft>
            </a:pPr>
            <a:r>
              <a:rPr lang="en-AU" sz="1600" dirty="0">
                <a:ln>
                  <a:noFill/>
                </a:ln>
                <a:solidFill>
                  <a:srgbClr val="FFFFFF"/>
                </a:solidFill>
                <a:effectLst>
                  <a:outerShdw blurRad="38100" dist="19050" dir="2700000" algn="tl">
                    <a:schemeClr val="dk1">
                      <a:alpha val="40000"/>
                    </a:schemeClr>
                  </a:outerShdw>
                </a:effectLst>
                <a:ea typeface="Calibri" charset="0"/>
                <a:cs typeface="Times New Roman" charset="0"/>
              </a:rPr>
              <a:t>Investigators</a:t>
            </a:r>
            <a:endParaRPr lang="en-GB" sz="1600" dirty="0">
              <a:effectLst/>
              <a:ea typeface="Calibri" charset="0"/>
              <a:cs typeface="Times New Roman" charset="0"/>
            </a:endParaRPr>
          </a:p>
          <a:p>
            <a:pPr marL="0" marR="0" algn="ctr">
              <a:lnSpc>
                <a:spcPct val="107000"/>
              </a:lnSpc>
              <a:spcBef>
                <a:spcPts val="0"/>
              </a:spcBef>
              <a:spcAft>
                <a:spcPts val="0"/>
              </a:spcAft>
            </a:pPr>
            <a:r>
              <a:rPr lang="en-AU" sz="1600" dirty="0">
                <a:ln>
                  <a:noFill/>
                </a:ln>
                <a:solidFill>
                  <a:srgbClr val="FFFFFF"/>
                </a:solidFill>
                <a:effectLst>
                  <a:outerShdw blurRad="38100" dist="19050" dir="2700000" algn="tl">
                    <a:schemeClr val="dk1">
                      <a:alpha val="40000"/>
                    </a:schemeClr>
                  </a:outerShdw>
                </a:effectLst>
                <a:ea typeface="Calibri" charset="0"/>
                <a:cs typeface="Times New Roman" charset="0"/>
              </a:rPr>
              <a:t>Contractors</a:t>
            </a:r>
            <a:endParaRPr lang="en-GB" sz="16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000000"/>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0"/>
              </a:spcAft>
            </a:pPr>
            <a:r>
              <a:rPr lang="en-AU" sz="1100" dirty="0">
                <a:ln>
                  <a:noFill/>
                </a:ln>
                <a:solidFill>
                  <a:srgbClr val="000000"/>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a:p>
            <a:pPr marL="0" marR="0" algn="ctr">
              <a:lnSpc>
                <a:spcPct val="107000"/>
              </a:lnSpc>
              <a:spcBef>
                <a:spcPts val="0"/>
              </a:spcBef>
              <a:spcAft>
                <a:spcPts val="800"/>
              </a:spcAft>
            </a:pPr>
            <a:r>
              <a:rPr lang="en-AU" sz="1100" dirty="0">
                <a:ln>
                  <a:noFill/>
                </a:ln>
                <a:solidFill>
                  <a:srgbClr val="000000"/>
                </a:solidFill>
                <a:effectLst>
                  <a:outerShdw blurRad="38100" dist="19050" dir="2700000" algn="tl">
                    <a:schemeClr val="dk1">
                      <a:alpha val="40000"/>
                    </a:schemeClr>
                  </a:outerShdw>
                </a:effectLst>
                <a:ea typeface="Calibri" charset="0"/>
                <a:cs typeface="Times New Roman" charset="0"/>
              </a:rPr>
              <a:t> </a:t>
            </a:r>
            <a:endParaRPr lang="en-GB" sz="1100" dirty="0">
              <a:effectLst/>
              <a:ea typeface="Calibri" charset="0"/>
              <a:cs typeface="Times New Roman" charset="0"/>
            </a:endParaRPr>
          </a:p>
        </p:txBody>
      </p:sp>
      <p:sp>
        <p:nvSpPr>
          <p:cNvPr id="6" name="Rectangle 5"/>
          <p:cNvSpPr/>
          <p:nvPr/>
        </p:nvSpPr>
        <p:spPr>
          <a:xfrm>
            <a:off x="8105307" y="1942112"/>
            <a:ext cx="2629535" cy="712640"/>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GB" sz="1100" b="1" spc="50" dirty="0">
                <a:ln>
                  <a:noFill/>
                </a:ln>
                <a:solidFill>
                  <a:srgbClr val="000000"/>
                </a:solidFill>
                <a:effectLst>
                  <a:glow rad="38100">
                    <a:schemeClr val="accent1">
                      <a:alpha val="40000"/>
                    </a:schemeClr>
                  </a:glow>
                </a:effectLst>
                <a:latin typeface="Calibri" charset="0"/>
                <a:ea typeface="Calibri" charset="0"/>
                <a:cs typeface="Times New Roman" charset="0"/>
              </a:rPr>
              <a:t>  </a:t>
            </a:r>
            <a:r>
              <a:rPr lang="en-AU" sz="1600" b="1" spc="50" dirty="0">
                <a:ln>
                  <a:noFill/>
                </a:ln>
                <a:solidFill>
                  <a:srgbClr val="FFFFFF"/>
                </a:solidFill>
                <a:effectLst>
                  <a:glow rad="38100">
                    <a:schemeClr val="accent1">
                      <a:alpha val="40000"/>
                    </a:schemeClr>
                  </a:glow>
                </a:effectLst>
                <a:latin typeface="Calibri" charset="0"/>
                <a:ea typeface="Calibri" charset="0"/>
                <a:cs typeface="Times New Roman" charset="0"/>
              </a:rPr>
              <a:t>Constitution</a:t>
            </a:r>
            <a:endParaRPr lang="en-GB" sz="1600" dirty="0">
              <a:effectLst/>
              <a:latin typeface="Calibri" charset="0"/>
              <a:ea typeface="Calibri" charset="0"/>
              <a:cs typeface="Times New Roman" charset="0"/>
            </a:endParaRPr>
          </a:p>
        </p:txBody>
      </p:sp>
      <p:sp>
        <p:nvSpPr>
          <p:cNvPr id="7" name="Rectangle 6"/>
          <p:cNvSpPr/>
          <p:nvPr/>
        </p:nvSpPr>
        <p:spPr>
          <a:xfrm>
            <a:off x="3425463" y="987664"/>
            <a:ext cx="3200400" cy="914400"/>
          </a:xfrm>
          <a:prstGeom prst="rect">
            <a:avLst/>
          </a:prstGeom>
          <a:solidFill>
            <a:schemeClr val="accent6"/>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b="1" dirty="0">
                <a:solidFill>
                  <a:schemeClr val="accent6">
                    <a:lumMod val="40000"/>
                    <a:lumOff val="60000"/>
                  </a:schemeClr>
                </a:solidFill>
                <a:effectLst/>
                <a:latin typeface="Calibri" charset="0"/>
                <a:ea typeface="Calibri" charset="0"/>
                <a:cs typeface="Times New Roman" charset="0"/>
              </a:rPr>
              <a:t> </a:t>
            </a:r>
            <a:r>
              <a:rPr lang="en-AU" sz="2000" b="1" dirty="0" err="1">
                <a:solidFill>
                  <a:schemeClr val="bg1"/>
                </a:solidFill>
                <a:effectLst/>
                <a:latin typeface="Calibri" charset="0"/>
                <a:ea typeface="Calibri" charset="0"/>
                <a:cs typeface="Times New Roman" charset="0"/>
              </a:rPr>
              <a:t>Kooyoora</a:t>
            </a:r>
            <a:r>
              <a:rPr lang="en-AU" sz="2000" b="1" dirty="0">
                <a:solidFill>
                  <a:schemeClr val="bg1"/>
                </a:solidFill>
                <a:effectLst/>
                <a:latin typeface="Calibri" charset="0"/>
                <a:ea typeface="Calibri" charset="0"/>
                <a:cs typeface="Times New Roman" charset="0"/>
              </a:rPr>
              <a:t> Ltd</a:t>
            </a:r>
            <a:endParaRPr lang="en-GB" sz="2000" dirty="0">
              <a:solidFill>
                <a:schemeClr val="bg1"/>
              </a:solidFill>
              <a:effectLst/>
              <a:latin typeface="Calibri" charset="0"/>
              <a:ea typeface="Calibri" charset="0"/>
              <a:cs typeface="Times New Roman" charset="0"/>
            </a:endParaRPr>
          </a:p>
          <a:p>
            <a:pPr marL="0" marR="0" algn="ctr">
              <a:lnSpc>
                <a:spcPct val="107000"/>
              </a:lnSpc>
              <a:spcBef>
                <a:spcPts val="0"/>
              </a:spcBef>
              <a:spcAft>
                <a:spcPts val="800"/>
              </a:spcAft>
            </a:pPr>
            <a:r>
              <a:rPr lang="en-AU" sz="1400" dirty="0">
                <a:solidFill>
                  <a:schemeClr val="bg1"/>
                </a:solidFill>
                <a:effectLst/>
                <a:latin typeface="Calibri" charset="0"/>
                <a:ea typeface="Calibri" charset="0"/>
                <a:cs typeface="Times New Roman" charset="0"/>
              </a:rPr>
              <a:t>Provider of services</a:t>
            </a:r>
            <a:endParaRPr lang="en-GB" sz="1400" dirty="0">
              <a:solidFill>
                <a:schemeClr val="bg1"/>
              </a:solidFill>
              <a:effectLst/>
              <a:latin typeface="Calibri" charset="0"/>
              <a:ea typeface="Calibri" charset="0"/>
              <a:cs typeface="Times New Roman" charset="0"/>
            </a:endParaRPr>
          </a:p>
        </p:txBody>
      </p:sp>
      <p:sp>
        <p:nvSpPr>
          <p:cNvPr id="8" name="Rectangle 7"/>
          <p:cNvSpPr/>
          <p:nvPr/>
        </p:nvSpPr>
        <p:spPr>
          <a:xfrm>
            <a:off x="807332" y="1384032"/>
            <a:ext cx="1933575" cy="914400"/>
          </a:xfrm>
          <a:prstGeom prst="rect">
            <a:avLst/>
          </a:prstGeom>
          <a:solidFill>
            <a:schemeClr val="accent6"/>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600" b="1" dirty="0">
                <a:solidFill>
                  <a:schemeClr val="bg1"/>
                </a:solidFill>
                <a:effectLst/>
                <a:latin typeface="Calibri" charset="0"/>
                <a:ea typeface="Calibri" charset="0"/>
                <a:cs typeface="Times New Roman" charset="0"/>
              </a:rPr>
              <a:t>Directors</a:t>
            </a:r>
            <a:endParaRPr lang="en-GB" sz="1600" dirty="0">
              <a:solidFill>
                <a:schemeClr val="bg1"/>
              </a:solidFill>
              <a:effectLst/>
              <a:latin typeface="Calibri" charset="0"/>
              <a:ea typeface="Calibri" charset="0"/>
              <a:cs typeface="Times New Roman" charset="0"/>
            </a:endParaRPr>
          </a:p>
          <a:p>
            <a:pPr marL="0" marR="0" algn="ctr">
              <a:lnSpc>
                <a:spcPct val="107000"/>
              </a:lnSpc>
              <a:spcBef>
                <a:spcPts val="0"/>
              </a:spcBef>
              <a:spcAft>
                <a:spcPts val="0"/>
              </a:spcAft>
            </a:pPr>
            <a:r>
              <a:rPr lang="en-AU" sz="1100" dirty="0">
                <a:solidFill>
                  <a:srgbClr val="FFFFFF"/>
                </a:solidFill>
                <a:effectLst/>
                <a:latin typeface="Calibri" charset="0"/>
                <a:ea typeface="Calibri" charset="0"/>
                <a:cs typeface="Times New Roman" charset="0"/>
              </a:rPr>
              <a:t>Independent Chair</a:t>
            </a:r>
            <a:endParaRPr lang="en-GB" sz="1100" dirty="0">
              <a:effectLst/>
              <a:latin typeface="Calibri" charset="0"/>
              <a:ea typeface="Calibri" charset="0"/>
              <a:cs typeface="Times New Roman" charset="0"/>
            </a:endParaRPr>
          </a:p>
          <a:p>
            <a:pPr marL="0" marR="0" algn="ctr">
              <a:lnSpc>
                <a:spcPct val="107000"/>
              </a:lnSpc>
              <a:spcBef>
                <a:spcPts val="0"/>
              </a:spcBef>
              <a:spcAft>
                <a:spcPts val="0"/>
              </a:spcAft>
            </a:pPr>
            <a:r>
              <a:rPr lang="en-AU" sz="1100" dirty="0">
                <a:solidFill>
                  <a:srgbClr val="FFFFFF"/>
                </a:solidFill>
                <a:effectLst/>
                <a:latin typeface="Calibri" charset="0"/>
                <a:ea typeface="Calibri" charset="0"/>
                <a:cs typeface="Times New Roman" charset="0"/>
              </a:rPr>
              <a:t>Independent Directors</a:t>
            </a:r>
            <a:endParaRPr lang="en-GB" sz="1100" dirty="0">
              <a:effectLst/>
              <a:latin typeface="Calibri" charset="0"/>
              <a:ea typeface="Calibri" charset="0"/>
              <a:cs typeface="Times New Roman" charset="0"/>
            </a:endParaRPr>
          </a:p>
          <a:p>
            <a:pPr marL="0" marR="0" algn="ctr">
              <a:lnSpc>
                <a:spcPct val="107000"/>
              </a:lnSpc>
              <a:spcBef>
                <a:spcPts val="0"/>
              </a:spcBef>
              <a:spcAft>
                <a:spcPts val="800"/>
              </a:spcAft>
            </a:pPr>
            <a:r>
              <a:rPr lang="en-AU" sz="1100" dirty="0">
                <a:solidFill>
                  <a:srgbClr val="FFFFFF"/>
                </a:solidFill>
                <a:effectLst/>
                <a:latin typeface="Calibri" charset="0"/>
                <a:ea typeface="Calibri" charset="0"/>
                <a:cs typeface="Times New Roman" charset="0"/>
              </a:rPr>
              <a:t> </a:t>
            </a:r>
            <a:endParaRPr lang="en-GB" sz="1100" dirty="0">
              <a:effectLst/>
              <a:latin typeface="Calibri" charset="0"/>
              <a:ea typeface="Calibri" charset="0"/>
              <a:cs typeface="Times New Roman" charset="0"/>
            </a:endParaRPr>
          </a:p>
        </p:txBody>
      </p:sp>
      <p:sp>
        <p:nvSpPr>
          <p:cNvPr id="9" name="Oval 8"/>
          <p:cNvSpPr/>
          <p:nvPr/>
        </p:nvSpPr>
        <p:spPr>
          <a:xfrm>
            <a:off x="7769388" y="729688"/>
            <a:ext cx="3886200" cy="10284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1600" b="1" dirty="0">
                <a:solidFill>
                  <a:schemeClr val="bg1"/>
                </a:solidFill>
                <a:effectLst/>
                <a:ea typeface="Calibri" charset="0"/>
                <a:cs typeface="Times New Roman" charset="0"/>
              </a:rPr>
              <a:t>Members </a:t>
            </a:r>
            <a:endParaRPr lang="en-GB" sz="1600" dirty="0">
              <a:solidFill>
                <a:schemeClr val="bg1"/>
              </a:solidFill>
              <a:effectLst/>
              <a:ea typeface="Calibri" charset="0"/>
              <a:cs typeface="Times New Roman" charset="0"/>
            </a:endParaRPr>
          </a:p>
          <a:p>
            <a:pPr marL="0" marR="0" algn="ctr">
              <a:lnSpc>
                <a:spcPct val="107000"/>
              </a:lnSpc>
              <a:spcBef>
                <a:spcPts val="0"/>
              </a:spcBef>
              <a:spcAft>
                <a:spcPts val="800"/>
              </a:spcAft>
            </a:pPr>
            <a:r>
              <a:rPr lang="en-AU" sz="1100" dirty="0">
                <a:effectLst/>
                <a:ea typeface="Calibri" charset="0"/>
                <a:cs typeface="Times New Roman" charset="0"/>
              </a:rPr>
              <a:t>(as of Aug 2018 Melbourne and Bendigo Anglican Diocesan Corporations)</a:t>
            </a:r>
            <a:endParaRPr lang="en-GB" sz="1100" dirty="0">
              <a:effectLst/>
              <a:ea typeface="Calibri" charset="0"/>
              <a:cs typeface="Times New Roman" charset="0"/>
            </a:endParaRPr>
          </a:p>
        </p:txBody>
      </p:sp>
      <p:cxnSp>
        <p:nvCxnSpPr>
          <p:cNvPr id="14" name="Straight Arrow Connector 13"/>
          <p:cNvCxnSpPr/>
          <p:nvPr/>
        </p:nvCxnSpPr>
        <p:spPr>
          <a:xfrm>
            <a:off x="6973689" y="1680760"/>
            <a:ext cx="795699" cy="1070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072453" y="1951871"/>
            <a:ext cx="14991" cy="56758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Rectangle 14"/>
          <p:cNvSpPr>
            <a:spLocks noChangeArrowheads="1"/>
          </p:cNvSpPr>
          <p:nvPr/>
        </p:nvSpPr>
        <p:spPr bwMode="auto">
          <a:xfrm flipH="1">
            <a:off x="1139252" y="165979"/>
            <a:ext cx="632834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algn="ctr"/>
            <a:r>
              <a:rPr lang="en-US" sz="3200" b="1" dirty="0">
                <a:solidFill>
                  <a:srgbClr val="00B050"/>
                </a:solidFill>
                <a:latin typeface="+mj-lt"/>
              </a:rPr>
              <a:t>GOVERNANCE STRUCTURE</a:t>
            </a:r>
          </a:p>
        </p:txBody>
      </p:sp>
      <p:sp>
        <p:nvSpPr>
          <p:cNvPr id="18" name="Rectangle 16"/>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charset="0"/>
            </a:endParaRPr>
          </a:p>
        </p:txBody>
      </p:sp>
      <p:sp>
        <p:nvSpPr>
          <p:cNvPr id="19" name="Rectangle 17"/>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charset="0"/>
              </a:rPr>
            </a:br>
            <a:endParaRPr kumimoji="0" lang="en-US" altLang="en-US" sz="18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charset="0"/>
            </a:endParaRPr>
          </a:p>
        </p:txBody>
      </p:sp>
      <p:sp>
        <p:nvSpPr>
          <p:cNvPr id="21" name="Rectangle 20"/>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charset="0"/>
              </a:rPr>
            </a:br>
            <a:endParaRPr kumimoji="0" lang="en-US" altLang="en-US" sz="18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charset="0"/>
            </a:endParaRPr>
          </a:p>
        </p:txBody>
      </p:sp>
      <p:sp>
        <p:nvSpPr>
          <p:cNvPr id="23" name="Rectangle 22"/>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7" name="Slide Number Placeholder 26"/>
          <p:cNvSpPr>
            <a:spLocks noGrp="1"/>
          </p:cNvSpPr>
          <p:nvPr>
            <p:ph type="sldNum" sz="quarter" idx="12"/>
          </p:nvPr>
        </p:nvSpPr>
        <p:spPr/>
        <p:txBody>
          <a:bodyPr/>
          <a:lstStyle/>
          <a:p>
            <a:fld id="{23A7162A-640F-3447-A25C-BDF283832A31}" type="slidenum">
              <a:rPr lang="en-US" smtClean="0"/>
              <a:t>3</a:t>
            </a:fld>
            <a:endParaRPr lang="en-US"/>
          </a:p>
        </p:txBody>
      </p:sp>
    </p:spTree>
    <p:extLst>
      <p:ext uri="{BB962C8B-B14F-4D97-AF65-F5344CB8AC3E}">
        <p14:creationId xmlns:p14="http://schemas.microsoft.com/office/powerpoint/2010/main" val="2080196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solidFill>
                  <a:srgbClr val="00B050"/>
                </a:solidFill>
              </a:rPr>
              <a:t>COMPLAINTS HANDLING  </a:t>
            </a:r>
          </a:p>
        </p:txBody>
      </p:sp>
      <p:sp>
        <p:nvSpPr>
          <p:cNvPr id="3" name="Content Placeholder 2"/>
          <p:cNvSpPr>
            <a:spLocks noGrp="1"/>
          </p:cNvSpPr>
          <p:nvPr>
            <p:ph idx="1"/>
          </p:nvPr>
        </p:nvSpPr>
        <p:spPr/>
        <p:txBody>
          <a:bodyPr>
            <a:normAutofit lnSpcReduction="10000"/>
          </a:bodyPr>
          <a:lstStyle/>
          <a:p>
            <a:r>
              <a:rPr lang="en-AU" dirty="0" err="1"/>
              <a:t>Kooyoora</a:t>
            </a:r>
            <a:r>
              <a:rPr lang="en-AU" dirty="0"/>
              <a:t> Ltd retained by each of Melbourne and Bendigo dioceses to operate a common Office of Professional Standards</a:t>
            </a:r>
          </a:p>
          <a:p>
            <a:r>
              <a:rPr lang="en-AU" dirty="0"/>
              <a:t>Uniform Rules  - </a:t>
            </a:r>
            <a:r>
              <a:rPr lang="en-AU" i="1" dirty="0"/>
              <a:t>Professional Standards Uniform Act 2016 </a:t>
            </a:r>
            <a:r>
              <a:rPr lang="en-AU" dirty="0"/>
              <a:t>(each passed by Melbourne and Bendigo dioceses and Protocol</a:t>
            </a:r>
          </a:p>
          <a:p>
            <a:r>
              <a:rPr lang="en-AU" dirty="0"/>
              <a:t> Complaints can be made against Church workers </a:t>
            </a:r>
            <a:r>
              <a:rPr lang="en-AU" dirty="0" err="1"/>
              <a:t>ie</a:t>
            </a:r>
            <a:r>
              <a:rPr lang="en-AU" dirty="0"/>
              <a:t> clergy and lay people including volunteers (part 3.1 of the Act)</a:t>
            </a:r>
          </a:p>
          <a:p>
            <a:r>
              <a:rPr lang="en-AU" dirty="0" err="1"/>
              <a:t>Kooyoora</a:t>
            </a:r>
            <a:r>
              <a:rPr lang="en-AU" dirty="0"/>
              <a:t> appoints all the staff of the Office, the Professional Standards Committee, the members of the Board and Review Board panels and the Ombudsman</a:t>
            </a:r>
          </a:p>
          <a:p>
            <a:r>
              <a:rPr lang="en-AU" dirty="0"/>
              <a:t> Each diocese sets its own codes of conduct (Part 1.5)</a:t>
            </a:r>
            <a:endParaRPr lang="en-GB" dirty="0"/>
          </a:p>
        </p:txBody>
      </p:sp>
    </p:spTree>
    <p:extLst>
      <p:ext uri="{BB962C8B-B14F-4D97-AF65-F5344CB8AC3E}">
        <p14:creationId xmlns:p14="http://schemas.microsoft.com/office/powerpoint/2010/main" val="371016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3200" b="1" dirty="0">
                <a:solidFill>
                  <a:srgbClr val="00B050"/>
                </a:solidFill>
              </a:rPr>
              <a:t>COMPLAINTS HANDLING </a:t>
            </a:r>
            <a:r>
              <a:rPr lang="mr-IN" sz="3200" b="1" dirty="0">
                <a:solidFill>
                  <a:srgbClr val="00B050"/>
                </a:solidFill>
              </a:rPr>
              <a:t>–</a:t>
            </a:r>
            <a:r>
              <a:rPr lang="en-US" sz="3200" b="1" dirty="0">
                <a:solidFill>
                  <a:srgbClr val="00B050"/>
                </a:solidFill>
              </a:rPr>
              <a:t> The Director</a:t>
            </a:r>
          </a:p>
        </p:txBody>
      </p:sp>
      <p:sp>
        <p:nvSpPr>
          <p:cNvPr id="3" name="Content Placeholder 2"/>
          <p:cNvSpPr>
            <a:spLocks noGrp="1"/>
          </p:cNvSpPr>
          <p:nvPr>
            <p:ph idx="1"/>
          </p:nvPr>
        </p:nvSpPr>
        <p:spPr/>
        <p:txBody>
          <a:bodyPr>
            <a:normAutofit/>
          </a:bodyPr>
          <a:lstStyle/>
          <a:p>
            <a:pPr marL="0" indent="0">
              <a:buNone/>
            </a:pPr>
            <a:r>
              <a:rPr lang="en-AU" dirty="0"/>
              <a:t>A Director of Professional Standards receives the complaint and–  </a:t>
            </a:r>
          </a:p>
          <a:p>
            <a:r>
              <a:rPr lang="en-AU" dirty="0"/>
              <a:t>communicates with the complainant and respondent</a:t>
            </a:r>
          </a:p>
          <a:p>
            <a:r>
              <a:rPr lang="en-AU" dirty="0"/>
              <a:t>appoints support persons for each</a:t>
            </a:r>
          </a:p>
          <a:p>
            <a:r>
              <a:rPr lang="en-AU" dirty="0"/>
              <a:t>may arrange investigation</a:t>
            </a:r>
          </a:p>
          <a:p>
            <a:r>
              <a:rPr lang="en-AU" dirty="0"/>
              <a:t>reports to the Professional Standards Committee </a:t>
            </a:r>
          </a:p>
          <a:p>
            <a:endParaRPr lang="en-AU" dirty="0"/>
          </a:p>
          <a:p>
            <a:pPr marL="0" indent="0">
              <a:buNone/>
            </a:pPr>
            <a:r>
              <a:rPr lang="en-AU" dirty="0"/>
              <a:t>Parts 3.3 </a:t>
            </a:r>
            <a:r>
              <a:rPr lang="mr-IN" dirty="0"/>
              <a:t>–</a:t>
            </a:r>
            <a:r>
              <a:rPr lang="en-AU" dirty="0"/>
              <a:t> 3.4 of the Act</a:t>
            </a:r>
          </a:p>
        </p:txBody>
      </p:sp>
    </p:spTree>
    <p:extLst>
      <p:ext uri="{BB962C8B-B14F-4D97-AF65-F5344CB8AC3E}">
        <p14:creationId xmlns:p14="http://schemas.microsoft.com/office/powerpoint/2010/main" val="1212299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00B050"/>
                </a:solidFill>
              </a:rPr>
              <a:t>COMPLAINTS HANDLING </a:t>
            </a:r>
            <a:br>
              <a:rPr lang="en-AU" sz="3200" b="1" dirty="0">
                <a:solidFill>
                  <a:srgbClr val="00B050"/>
                </a:solidFill>
              </a:rPr>
            </a:br>
            <a:r>
              <a:rPr lang="en-US" sz="3200" b="1" dirty="0">
                <a:solidFill>
                  <a:srgbClr val="00B050"/>
                </a:solidFill>
              </a:rPr>
              <a:t>The Professional Standards Committee</a:t>
            </a:r>
          </a:p>
        </p:txBody>
      </p:sp>
      <p:sp>
        <p:nvSpPr>
          <p:cNvPr id="3" name="Content Placeholder 2"/>
          <p:cNvSpPr>
            <a:spLocks noGrp="1"/>
          </p:cNvSpPr>
          <p:nvPr>
            <p:ph idx="1"/>
          </p:nvPr>
        </p:nvSpPr>
        <p:spPr/>
        <p:txBody>
          <a:bodyPr>
            <a:normAutofit fontScale="92500"/>
          </a:bodyPr>
          <a:lstStyle/>
          <a:p>
            <a:pPr marL="0" indent="0">
              <a:buNone/>
            </a:pPr>
            <a:r>
              <a:rPr lang="en-AU" dirty="0"/>
              <a:t>A Professional Standards Committee oversees the management of the complaint</a:t>
            </a:r>
            <a:endParaRPr lang="en-GB" dirty="0"/>
          </a:p>
          <a:p>
            <a:r>
              <a:rPr lang="en-AU" dirty="0"/>
              <a:t> may arrange investigation or may dismiss if frivolous or on other grounds, giving reasons (Part 3.2 of the Act)</a:t>
            </a:r>
          </a:p>
          <a:p>
            <a:r>
              <a:rPr lang="en-AU" dirty="0"/>
              <a:t> refers a question of fitness of the respondent for the role office or position to the Professional Standards Board for determination (Part 5.1)</a:t>
            </a:r>
          </a:p>
          <a:p>
            <a:r>
              <a:rPr lang="en-AU" dirty="0"/>
              <a:t>In urgent cases, may itself recommend suspension or stand down to the Church authority, otherwise refers that question to the Board (Part 3.5)</a:t>
            </a:r>
          </a:p>
          <a:p>
            <a:r>
              <a:rPr lang="en-AU" dirty="0"/>
              <a:t>must notify complainant and respondent of referral of a matter</a:t>
            </a:r>
            <a:endParaRPr lang="en-GB" dirty="0"/>
          </a:p>
        </p:txBody>
      </p:sp>
    </p:spTree>
    <p:extLst>
      <p:ext uri="{BB962C8B-B14F-4D97-AF65-F5344CB8AC3E}">
        <p14:creationId xmlns:p14="http://schemas.microsoft.com/office/powerpoint/2010/main" val="1152576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00B050"/>
                </a:solidFill>
              </a:rPr>
              <a:t>COMPLAINTS HANDLING </a:t>
            </a:r>
            <a:br>
              <a:rPr lang="en-AU" sz="3200" b="1" dirty="0">
                <a:solidFill>
                  <a:srgbClr val="00B050"/>
                </a:solidFill>
              </a:rPr>
            </a:br>
            <a:r>
              <a:rPr lang="en-US" sz="3200" b="1" dirty="0">
                <a:solidFill>
                  <a:srgbClr val="00B050"/>
                </a:solidFill>
              </a:rPr>
              <a:t>The Professional Standards Board</a:t>
            </a:r>
          </a:p>
        </p:txBody>
      </p:sp>
      <p:sp>
        <p:nvSpPr>
          <p:cNvPr id="3" name="Content Placeholder 2"/>
          <p:cNvSpPr>
            <a:spLocks noGrp="1"/>
          </p:cNvSpPr>
          <p:nvPr>
            <p:ph idx="1"/>
          </p:nvPr>
        </p:nvSpPr>
        <p:spPr/>
        <p:txBody>
          <a:bodyPr>
            <a:normAutofit/>
          </a:bodyPr>
          <a:lstStyle/>
          <a:p>
            <a:pPr marL="0" indent="0">
              <a:buNone/>
            </a:pPr>
            <a:r>
              <a:rPr lang="en-AU" dirty="0"/>
              <a:t>A Professional Standards Board adjudicates questions of fitness–</a:t>
            </a:r>
            <a:endParaRPr lang="en-GB" dirty="0"/>
          </a:p>
          <a:p>
            <a:r>
              <a:rPr lang="en-AU" dirty="0"/>
              <a:t> one or more members appointed from a panel</a:t>
            </a:r>
          </a:p>
          <a:p>
            <a:r>
              <a:rPr lang="en-AU" dirty="0"/>
              <a:t> determines facts and makes recommendations or directions (Part 5.3)</a:t>
            </a:r>
          </a:p>
          <a:p>
            <a:r>
              <a:rPr lang="en-AU" dirty="0"/>
              <a:t>must accord procedural fairness (Part 5.5)</a:t>
            </a:r>
          </a:p>
          <a:p>
            <a:r>
              <a:rPr lang="en-AU" dirty="0"/>
              <a:t>may hold a hearing</a:t>
            </a:r>
          </a:p>
          <a:p>
            <a:r>
              <a:rPr lang="en-AU" dirty="0"/>
              <a:t>may adopt special procedures for children and vulnerable witnesses</a:t>
            </a:r>
          </a:p>
          <a:p>
            <a:r>
              <a:rPr lang="en-AU" dirty="0"/>
              <a:t>must publish reasons and give them to the complainant, the respondent and the Committee, must anonymize public reasons</a:t>
            </a:r>
            <a:endParaRPr lang="en-GB" dirty="0"/>
          </a:p>
        </p:txBody>
      </p:sp>
    </p:spTree>
    <p:extLst>
      <p:ext uri="{BB962C8B-B14F-4D97-AF65-F5344CB8AC3E}">
        <p14:creationId xmlns:p14="http://schemas.microsoft.com/office/powerpoint/2010/main" val="488905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00B050"/>
                </a:solidFill>
              </a:rPr>
              <a:t>COMPLAINTS HANDLING </a:t>
            </a:r>
            <a:br>
              <a:rPr lang="en-AU" sz="3200" b="1" dirty="0">
                <a:solidFill>
                  <a:srgbClr val="00B050"/>
                </a:solidFill>
              </a:rPr>
            </a:br>
            <a:r>
              <a:rPr lang="en-US" sz="3200" b="1" dirty="0">
                <a:solidFill>
                  <a:srgbClr val="00B050"/>
                </a:solidFill>
              </a:rPr>
              <a:t>The Professional Standards Review Board</a:t>
            </a:r>
          </a:p>
        </p:txBody>
      </p:sp>
      <p:sp>
        <p:nvSpPr>
          <p:cNvPr id="3" name="Content Placeholder 2"/>
          <p:cNvSpPr>
            <a:spLocks noGrp="1"/>
          </p:cNvSpPr>
          <p:nvPr>
            <p:ph idx="1"/>
          </p:nvPr>
        </p:nvSpPr>
        <p:spPr/>
        <p:txBody>
          <a:bodyPr>
            <a:normAutofit/>
          </a:bodyPr>
          <a:lstStyle/>
          <a:p>
            <a:pPr marL="0" indent="0">
              <a:buNone/>
            </a:pPr>
            <a:r>
              <a:rPr lang="en-AU" dirty="0"/>
              <a:t>A Professional Standards Review Board determines an application by either the respondent or the Committee for review of a decision of the Board–</a:t>
            </a:r>
            <a:endParaRPr lang="en-GB" dirty="0"/>
          </a:p>
          <a:p>
            <a:r>
              <a:rPr lang="en-AU" dirty="0"/>
              <a:t> one or more members appointed from a panel</a:t>
            </a:r>
          </a:p>
          <a:p>
            <a:r>
              <a:rPr lang="en-AU" dirty="0"/>
              <a:t>must accord procedural fairness (Part 5.5)</a:t>
            </a:r>
          </a:p>
          <a:p>
            <a:r>
              <a:rPr lang="en-AU" dirty="0"/>
              <a:t>not obliged to hold a hearing except in special circumstances</a:t>
            </a:r>
          </a:p>
          <a:p>
            <a:r>
              <a:rPr lang="en-AU" dirty="0"/>
              <a:t>may affirm or amend or set aside the decision of the Board (Part 5.4)</a:t>
            </a:r>
          </a:p>
          <a:p>
            <a:r>
              <a:rPr lang="en-AU" dirty="0"/>
              <a:t>must publish reasons and give them to the complainant, the respondent and the Committee, must anonymize public reasons</a:t>
            </a:r>
            <a:endParaRPr lang="en-GB" dirty="0"/>
          </a:p>
        </p:txBody>
      </p:sp>
    </p:spTree>
    <p:extLst>
      <p:ext uri="{BB962C8B-B14F-4D97-AF65-F5344CB8AC3E}">
        <p14:creationId xmlns:p14="http://schemas.microsoft.com/office/powerpoint/2010/main" val="667044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00B050"/>
                </a:solidFill>
              </a:rPr>
              <a:t>COMPLAINTS HANDLING </a:t>
            </a:r>
            <a:br>
              <a:rPr lang="en-AU" sz="3200" b="1" dirty="0">
                <a:solidFill>
                  <a:srgbClr val="00B050"/>
                </a:solidFill>
              </a:rPr>
            </a:br>
            <a:r>
              <a:rPr lang="en-US" sz="3200" b="1" dirty="0">
                <a:solidFill>
                  <a:srgbClr val="00B050"/>
                </a:solidFill>
              </a:rPr>
              <a:t>The Church authority</a:t>
            </a:r>
          </a:p>
        </p:txBody>
      </p:sp>
      <p:sp>
        <p:nvSpPr>
          <p:cNvPr id="3" name="Content Placeholder 2"/>
          <p:cNvSpPr>
            <a:spLocks noGrp="1"/>
          </p:cNvSpPr>
          <p:nvPr>
            <p:ph idx="1"/>
          </p:nvPr>
        </p:nvSpPr>
        <p:spPr/>
        <p:txBody>
          <a:bodyPr>
            <a:normAutofit/>
          </a:bodyPr>
          <a:lstStyle/>
          <a:p>
            <a:pPr marL="0" indent="0">
              <a:buNone/>
            </a:pPr>
            <a:r>
              <a:rPr lang="en-AU" dirty="0"/>
              <a:t>The Church authority in a complaint is the office holder responsible for appointing the person against whom the complaint is made</a:t>
            </a:r>
            <a:endParaRPr lang="en-GB" dirty="0"/>
          </a:p>
          <a:p>
            <a:r>
              <a:rPr lang="en-AU" dirty="0"/>
              <a:t> for clergy the Archbishop</a:t>
            </a:r>
          </a:p>
          <a:p>
            <a:r>
              <a:rPr lang="en-AU" dirty="0"/>
              <a:t>for employees the Diocesan Corporation</a:t>
            </a:r>
          </a:p>
          <a:p>
            <a:r>
              <a:rPr lang="en-AU" dirty="0"/>
              <a:t>for parish volunteers, often the Vicar or Senior Minister of the parish</a:t>
            </a:r>
          </a:p>
          <a:p>
            <a:pPr marL="0" indent="0">
              <a:buNone/>
            </a:pPr>
            <a:r>
              <a:rPr lang="en-AU" dirty="0"/>
              <a:t>(Part 7.9)</a:t>
            </a:r>
          </a:p>
          <a:p>
            <a:pPr marL="0" indent="0">
              <a:buNone/>
            </a:pPr>
            <a:r>
              <a:rPr lang="en-AU" dirty="0"/>
              <a:t>The Church authority is bound to give substantial effect to the recommendation of  the Board or Review Board  (Part 6.1)</a:t>
            </a:r>
          </a:p>
          <a:p>
            <a:pPr marL="0" indent="0">
              <a:buNone/>
            </a:pPr>
            <a:r>
              <a:rPr lang="en-AU" dirty="0"/>
              <a:t>The Church authority must make public the action taken</a:t>
            </a:r>
            <a:endParaRPr lang="en-GB" dirty="0"/>
          </a:p>
        </p:txBody>
      </p:sp>
    </p:spTree>
    <p:extLst>
      <p:ext uri="{BB962C8B-B14F-4D97-AF65-F5344CB8AC3E}">
        <p14:creationId xmlns:p14="http://schemas.microsoft.com/office/powerpoint/2010/main" val="544262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1038</Words>
  <Application>Microsoft Macintosh PowerPoint</Application>
  <PresentationFormat>Widescreen</PresentationFormat>
  <Paragraphs>195</Paragraphs>
  <Slides>15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Mangal</vt:lpstr>
      <vt:lpstr>Times New Roman</vt:lpstr>
      <vt:lpstr>Wingdings</vt:lpstr>
      <vt:lpstr>Office Theme</vt:lpstr>
      <vt:lpstr>   KOOYOORA LTD Michael Shand QC    2 August 2018      Conference</vt:lpstr>
      <vt:lpstr>Kooyoora services</vt:lpstr>
      <vt:lpstr>PowerPoint Presentation</vt:lpstr>
      <vt:lpstr>   COMPLAINTS HANDLING  </vt:lpstr>
      <vt:lpstr> COMPLAINTS HANDLING – The Director</vt:lpstr>
      <vt:lpstr>COMPLAINTS HANDLING  The Professional Standards Committee</vt:lpstr>
      <vt:lpstr>COMPLAINTS HANDLING  The Professional Standards Board</vt:lpstr>
      <vt:lpstr>COMPLAINTS HANDLING  The Professional Standards Review Board</vt:lpstr>
      <vt:lpstr>COMPLAINTS HANDLING  The Church authority</vt:lpstr>
      <vt:lpstr>Screening Clearance for ministry or for service</vt:lpstr>
      <vt:lpstr>Grievance procedure</vt:lpstr>
      <vt:lpstr>PowerPoint Presentation</vt:lpstr>
      <vt:lpstr>The National Redress Scheme</vt:lpstr>
      <vt:lpstr>Kooyoora and the National Scheme</vt:lpstr>
      <vt:lpstr>The future for other redress schemes</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KOOYOORA LTD</dc:title>
  <dc:creator>Michael Shand</dc:creator>
  <cp:lastModifiedBy>Michael Shand</cp:lastModifiedBy>
  <cp:revision>139</cp:revision>
  <cp:lastPrinted>2018-07-31T06:19:01Z</cp:lastPrinted>
  <dcterms:created xsi:type="dcterms:W3CDTF">2017-11-30T23:58:42Z</dcterms:created>
  <dcterms:modified xsi:type="dcterms:W3CDTF">2018-07-31T06:46:10Z</dcterms:modified>
</cp:coreProperties>
</file>